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6" r:id="rId2"/>
    <p:sldId id="321" r:id="rId3"/>
    <p:sldId id="361" r:id="rId4"/>
    <p:sldId id="362" r:id="rId5"/>
    <p:sldId id="363" r:id="rId6"/>
    <p:sldId id="364" r:id="rId7"/>
    <p:sldId id="365" r:id="rId8"/>
    <p:sldId id="366" r:id="rId9"/>
    <p:sldId id="367" r:id="rId10"/>
    <p:sldId id="371" r:id="rId11"/>
    <p:sldId id="370" r:id="rId12"/>
    <p:sldId id="372" r:id="rId13"/>
    <p:sldId id="368" r:id="rId14"/>
    <p:sldId id="373" r:id="rId15"/>
    <p:sldId id="369" r:id="rId16"/>
    <p:sldId id="374" r:id="rId17"/>
    <p:sldId id="375" r:id="rId18"/>
    <p:sldId id="376" r:id="rId19"/>
    <p:sldId id="377" r:id="rId20"/>
    <p:sldId id="412" r:id="rId21"/>
    <p:sldId id="411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13" r:id="rId47"/>
    <p:sldId id="402" r:id="rId48"/>
    <p:sldId id="403" r:id="rId49"/>
    <p:sldId id="404" r:id="rId50"/>
    <p:sldId id="414" r:id="rId51"/>
    <p:sldId id="334" r:id="rId52"/>
    <p:sldId id="354" r:id="rId53"/>
    <p:sldId id="405" r:id="rId54"/>
    <p:sldId id="406" r:id="rId55"/>
    <p:sldId id="353" r:id="rId56"/>
    <p:sldId id="408" r:id="rId57"/>
    <p:sldId id="335" r:id="rId58"/>
    <p:sldId id="336" r:id="rId59"/>
    <p:sldId id="337" r:id="rId60"/>
    <p:sldId id="338" r:id="rId61"/>
    <p:sldId id="339" r:id="rId62"/>
    <p:sldId id="282" r:id="rId6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CC00"/>
    <a:srgbClr val="FF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06" autoAdjust="0"/>
  </p:normalViewPr>
  <p:slideViewPr>
    <p:cSldViewPr snapToGrid="0">
      <p:cViewPr varScale="1">
        <p:scale>
          <a:sx n="63" d="100"/>
          <a:sy n="63" d="100"/>
        </p:scale>
        <p:origin x="-15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45E8AE5-B35D-4723-97B5-6E1A3E0DB4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76747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5E8AE5-B35D-4723-97B5-6E1A3E0DB4F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2566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3B35E-16EB-4DDA-A941-0B1DB6C21A54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94181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1AE4E-C765-4F11-9CDC-4C380449E1E4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61060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03C16-5BD7-4C58-90D6-85C7EC6DC9F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61829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A0BC6-BD52-48FE-A349-4D1E86F8B1E2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4218814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61200" y="6334125"/>
            <a:ext cx="1905000" cy="371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9CB7E-D9FC-49D7-B2BC-5C5ACA1578A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/71</a:t>
            </a:r>
          </a:p>
        </p:txBody>
      </p:sp>
    </p:spTree>
    <p:extLst>
      <p:ext uri="{BB962C8B-B14F-4D97-AF65-F5344CB8AC3E}">
        <p14:creationId xmlns:p14="http://schemas.microsoft.com/office/powerpoint/2010/main" xmlns="" val="298505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87674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FB2F3-F822-46B0-A2B9-D10224E3267C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18242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F6F19-8773-49C7-A2EF-7FC3844089A7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69871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D9B9E-087F-43F7-B56B-FCE882667C5A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273286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0D2C2-966F-4B9A-8DA8-769656648D2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76753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05858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88AEC-09FF-456E-804C-1C1FD9BD67E6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95877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F6D8F-359F-48E4-92F8-FE7117BE28B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4163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E82B9E1-CE54-4BB2-9430-436023D23292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VCD\&#22269;&#22806;&#26234;&#33021;&#26426;&#22120;&#20154;\Introducing%20Handle.wmv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BHR-2-1m.wmv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&#22269;&#22806;&#26234;&#33021;&#26426;&#22120;&#20154;\Boston%20Dynamics&#30452;&#31435;&#34892;&#36208;&#30340;&#26426;&#22120;&#20154;_&#33150;&#35759;&#35270;&#39057;_1.wmv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&#22269;&#22806;&#26234;&#33021;&#26426;&#22120;&#20154;\BigDog%20Boston%20Dynamic.wmv" TargetMode="External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&#22269;&#22806;&#26234;&#33021;&#26426;&#22120;&#20154;\Smartbird.wmv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flight2.WMV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&#22269;&#22806;&#26234;&#33021;&#26426;&#22120;&#20154;\Festo&#26426;&#22120;&#34619;&#34579;.mp4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video" Target="file:///F:\&#27605;&#19994;&#35770;&#25991;&#21450;&#31572;&#36777;ppt\&#22810;&#31181;&#27169;&#24335;.AVI" TargetMode="External"/><Relationship Id="rId7" Type="http://schemas.openxmlformats.org/officeDocument/2006/relationships/image" Target="../media/image122.jpeg"/><Relationship Id="rId2" Type="http://schemas.openxmlformats.org/officeDocument/2006/relationships/video" Target="file:///F:\&#27605;&#19994;&#35770;&#25991;&#21450;&#31572;&#36777;ppt\undulatory2.wmv" TargetMode="Externa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video" Target="file:///D:\VCD\Robot%20fish\updownfish.avi" TargetMode="External"/><Relationship Id="rId7" Type="http://schemas.openxmlformats.org/officeDocument/2006/relationships/image" Target="../media/image127.png"/><Relationship Id="rId2" Type="http://schemas.openxmlformats.org/officeDocument/2006/relationships/video" Target="file:///D:\VCD\Robot%20fish\Flip-Final.mp4" TargetMode="External"/><Relationship Id="rId1" Type="http://schemas.openxmlformats.org/officeDocument/2006/relationships/video" Target="file:///D:\VCD\Robot%20fish\cstart.mp4" TargetMode="Externa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VCD\&#22269;&#22806;&#26234;&#33021;&#26426;&#22120;&#20154;\YouTube-%20Modular%20Snake%20Robots.mp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3075" name="Picture 2" descr="FFactory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2000"/>
            <a:ext cx="34290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57225" y="1433513"/>
            <a:ext cx="3792538" cy="1474074"/>
          </a:xfrm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/>
                <a:ea typeface="楷体_GB2312" pitchFamily="49" charset="-122"/>
              </a:rPr>
              <a:t>机器人学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楷体_GB2312" pitchFamily="49" charset="-122"/>
              </a:rPr>
              <a:t/>
            </a:r>
            <a:br>
              <a:rPr lang="en-US" altLang="zh-CN" b="1" dirty="0" smtClean="0">
                <a:solidFill>
                  <a:srgbClr val="FF0000"/>
                </a:solidFill>
                <a:effectLst/>
                <a:ea typeface="楷体_GB2312" pitchFamily="49" charset="-122"/>
              </a:rPr>
            </a:br>
            <a:r>
              <a:rPr lang="zh-CN" altLang="en-US" sz="3200" b="1" dirty="0" smtClean="0">
                <a:solidFill>
                  <a:srgbClr val="FF0000"/>
                </a:solidFill>
                <a:effectLst/>
                <a:ea typeface="楷体_GB2312" pitchFamily="49" charset="-122"/>
              </a:rPr>
              <a:t>第二讲 机器人构型</a:t>
            </a:r>
            <a:endParaRPr lang="zh-CN" altLang="en-US" b="1" dirty="0" smtClean="0">
              <a:solidFill>
                <a:srgbClr val="FF0000"/>
              </a:solidFill>
              <a:effectLst/>
              <a:ea typeface="楷体_GB2312" pitchFamily="49" charset="-122"/>
            </a:endParaRPr>
          </a:p>
        </p:txBody>
      </p:sp>
      <p:graphicFrame>
        <p:nvGraphicFramePr>
          <p:cNvPr id="3077" name="Object 4"/>
          <p:cNvGraphicFramePr>
            <a:graphicFrameLocks noChangeAspect="1"/>
          </p:cNvGraphicFramePr>
          <p:nvPr/>
        </p:nvGraphicFramePr>
        <p:xfrm>
          <a:off x="914400" y="3657600"/>
          <a:ext cx="3352800" cy="2447925"/>
        </p:xfrm>
        <a:graphic>
          <a:graphicData uri="http://schemas.openxmlformats.org/presentationml/2006/ole">
            <p:oleObj spid="_x0000_s3153" name="BMP 图像" r:id="rId4" imgW="4761905" imgH="4552381" progId="PBrush">
              <p:embed/>
            </p:oleObj>
          </a:graphicData>
        </a:graphic>
      </p:graphicFrame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914400" y="3657600"/>
            <a:ext cx="3352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99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233863" y="4125913"/>
            <a:ext cx="4438650" cy="1676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 smtClean="0">
                <a:solidFill>
                  <a:schemeClr val="accent2"/>
                </a:solidFill>
                <a:ea typeface="黑体" pitchFamily="49" charset="-122"/>
              </a:rPr>
              <a:t>中国科学院自动化研究所</a:t>
            </a:r>
          </a:p>
          <a:p>
            <a:pPr eaLnBrk="1" hangingPunct="1">
              <a:defRPr/>
            </a:pPr>
            <a:r>
              <a:rPr lang="zh-CN" altLang="en-US" sz="2800" b="1" dirty="0" smtClean="0">
                <a:solidFill>
                  <a:schemeClr val="accent2"/>
                </a:solidFill>
                <a:ea typeface="黑体" pitchFamily="49" charset="-122"/>
              </a:rPr>
              <a:t>徐  德  研究员</a:t>
            </a:r>
          </a:p>
          <a:p>
            <a:pPr eaLnBrk="1" hangingPunct="1"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ea typeface="黑体" pitchFamily="49" charset="-122"/>
              </a:rPr>
              <a:t>2019</a:t>
            </a:r>
            <a:r>
              <a:rPr lang="zh-CN" altLang="en-US" sz="2400" b="1" dirty="0" smtClean="0">
                <a:solidFill>
                  <a:schemeClr val="accent2"/>
                </a:solidFill>
                <a:ea typeface="黑体" pitchFamily="49" charset="-122"/>
              </a:rPr>
              <a:t>年</a:t>
            </a:r>
            <a:r>
              <a:rPr lang="en-US" altLang="zh-CN" sz="2400" b="1" dirty="0" smtClean="0">
                <a:solidFill>
                  <a:schemeClr val="accent2"/>
                </a:solidFill>
                <a:ea typeface="黑体" pitchFamily="49" charset="-122"/>
              </a:rPr>
              <a:t>9</a:t>
            </a:r>
            <a:r>
              <a:rPr lang="zh-CN" altLang="en-US" sz="2400" b="1" dirty="0" smtClean="0">
                <a:solidFill>
                  <a:schemeClr val="accent2"/>
                </a:solidFill>
                <a:ea typeface="黑体" pitchFamily="49" charset="-122"/>
              </a:rPr>
              <a:t>月</a:t>
            </a:r>
            <a:r>
              <a:rPr lang="en-US" altLang="zh-CN" sz="2400" b="1" dirty="0" smtClean="0">
                <a:solidFill>
                  <a:schemeClr val="accent2"/>
                </a:solidFill>
                <a:ea typeface="黑体" pitchFamily="49" charset="-122"/>
              </a:rPr>
              <a:t>20</a:t>
            </a:r>
            <a:r>
              <a:rPr lang="zh-CN" altLang="en-US" sz="2400" b="1" dirty="0" smtClean="0">
                <a:solidFill>
                  <a:schemeClr val="accent2"/>
                </a:solidFill>
                <a:ea typeface="黑体" pitchFamily="49" charset="-122"/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圆角矩形 37888"/>
          <p:cNvSpPr/>
          <p:nvPr/>
        </p:nvSpPr>
        <p:spPr bwMode="auto">
          <a:xfrm>
            <a:off x="515771" y="1146201"/>
            <a:ext cx="8256956" cy="8309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10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770" y="1146201"/>
            <a:ext cx="825695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联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机构是指不同关节之间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联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，不同连杆之间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联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的机构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</a:t>
            </a:r>
            <a:r>
              <a:rPr lang="zh-CN" altLang="zh-CN" dirty="0" smtClean="0">
                <a:solidFill>
                  <a:srgbClr val="000000"/>
                </a:solidFill>
                <a:ea typeface="黑体" panose="02010609060101010101" pitchFamily="49" charset="-122"/>
              </a:rPr>
              <a:t>面</a:t>
            </a:r>
            <a:r>
              <a:rPr lang="zh-CN" altLang="en-US" dirty="0" smtClean="0">
                <a:solidFill>
                  <a:srgbClr val="000000"/>
                </a:solidFill>
                <a:ea typeface="黑体" panose="02010609060101010101" pitchFamily="49" charset="-122"/>
              </a:rPr>
              <a:t>并联机构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，三维空间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并联机构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8" y="2077978"/>
            <a:ext cx="6104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3.1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平面并联机构：平面内运动，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2077977"/>
            <a:ext cx="8243352" cy="3726057"/>
          </a:xfrm>
          <a:prstGeom prst="roundRect">
            <a:avLst>
              <a:gd name="adj" fmla="val 1220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780223" y="4533345"/>
            <a:ext cx="31534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自由度平面并联机构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RPR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被动运动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7890" name="矩形 37889"/>
          <p:cNvSpPr/>
          <p:nvPr/>
        </p:nvSpPr>
        <p:spPr>
          <a:xfrm>
            <a:off x="587385" y="2571246"/>
            <a:ext cx="7938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旋转运动副，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平移运动副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S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球面运动副，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T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万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向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运动副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44" name="组合 143"/>
          <p:cNvGrpSpPr>
            <a:grpSpLocks noChangeAspect="1"/>
          </p:cNvGrpSpPr>
          <p:nvPr/>
        </p:nvGrpSpPr>
        <p:grpSpPr>
          <a:xfrm>
            <a:off x="1017971" y="3236172"/>
            <a:ext cx="2634617" cy="1106805"/>
            <a:chOff x="0" y="0"/>
            <a:chExt cx="1757362" cy="738188"/>
          </a:xfrm>
        </p:grpSpPr>
        <p:sp>
          <p:nvSpPr>
            <p:cNvPr id="145" name="矩形 144"/>
            <p:cNvSpPr/>
            <p:nvPr/>
          </p:nvSpPr>
          <p:spPr>
            <a:xfrm>
              <a:off x="1338262" y="0"/>
              <a:ext cx="419100" cy="6902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71103" y="119063"/>
              <a:ext cx="1305259" cy="119062"/>
              <a:chOff x="-334" y="0"/>
              <a:chExt cx="1305259" cy="119062"/>
            </a:xfrm>
          </p:grpSpPr>
          <p:cxnSp>
            <p:nvCxnSpPr>
              <p:cNvPr id="167" name="直接连接符 166"/>
              <p:cNvCxnSpPr/>
              <p:nvPr/>
            </p:nvCxnSpPr>
            <p:spPr>
              <a:xfrm>
                <a:off x="-334" y="57119"/>
                <a:ext cx="49042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矩形 167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9" name="直接连接符 168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椭圆 171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71437" y="509588"/>
              <a:ext cx="1304925" cy="119062"/>
              <a:chOff x="0" y="0"/>
              <a:chExt cx="1304925" cy="119062"/>
            </a:xfrm>
          </p:grpSpPr>
          <p:sp>
            <p:nvSpPr>
              <p:cNvPr id="160" name="椭圆 159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1" name="直接连接符 160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矩形 161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3" name="直接连接符 162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椭圆 165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0" y="61913"/>
              <a:ext cx="71437" cy="676275"/>
              <a:chOff x="0" y="0"/>
              <a:chExt cx="71437" cy="676275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71437" y="0"/>
                <a:ext cx="0" cy="6762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flipH="1">
                <a:off x="0" y="57150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 flipH="1">
                <a:off x="0" y="119062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flipH="1">
                <a:off x="0" y="176212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 flipH="1">
                <a:off x="0" y="233362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H="1">
                <a:off x="0" y="295275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H="1">
                <a:off x="0" y="357187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 flipH="1">
                <a:off x="0" y="414337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flipH="1">
                <a:off x="0" y="466725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flipH="1">
                <a:off x="0" y="528637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flipH="1">
                <a:off x="0" y="576262"/>
                <a:ext cx="71120" cy="996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>
            <a:grpSpLocks noChangeAspect="1"/>
          </p:cNvGrpSpPr>
          <p:nvPr/>
        </p:nvGrpSpPr>
        <p:grpSpPr>
          <a:xfrm>
            <a:off x="4536632" y="3329001"/>
            <a:ext cx="1744980" cy="2129029"/>
            <a:chOff x="0" y="0"/>
            <a:chExt cx="1454400" cy="1774800"/>
          </a:xfrm>
        </p:grpSpPr>
        <p:grpSp>
          <p:nvGrpSpPr>
            <p:cNvPr id="174" name="组合 173"/>
            <p:cNvGrpSpPr/>
            <p:nvPr/>
          </p:nvGrpSpPr>
          <p:grpSpPr>
            <a:xfrm>
              <a:off x="419100" y="1134534"/>
              <a:ext cx="482599" cy="533400"/>
              <a:chOff x="0" y="0"/>
              <a:chExt cx="482601" cy="533400"/>
            </a:xfrm>
          </p:grpSpPr>
          <p:cxnSp>
            <p:nvCxnSpPr>
              <p:cNvPr id="203" name="直接箭头连接符 202"/>
              <p:cNvCxnSpPr/>
              <p:nvPr/>
            </p:nvCxnSpPr>
            <p:spPr>
              <a:xfrm>
                <a:off x="0" y="397933"/>
                <a:ext cx="27114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箭头连接符 203"/>
              <p:cNvCxnSpPr/>
              <p:nvPr/>
            </p:nvCxnSpPr>
            <p:spPr>
              <a:xfrm flipV="1">
                <a:off x="0" y="127000"/>
                <a:ext cx="0" cy="2705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文本框 2"/>
              <p:cNvSpPr txBox="1">
                <a:spLocks noChangeArrowheads="1"/>
              </p:cNvSpPr>
              <p:nvPr/>
            </p:nvSpPr>
            <p:spPr bwMode="auto">
              <a:xfrm>
                <a:off x="270934" y="279400"/>
                <a:ext cx="211667" cy="25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  <a:cs typeface="Calibri"/>
                  </a:rPr>
                  <a:t>X</a:t>
                </a:r>
                <a:endParaRPr lang="zh-CN" sz="1050" kern="100">
                  <a:effectLst/>
                  <a:latin typeface="Times New Roman"/>
                  <a:ea typeface="宋体"/>
                  <a:cs typeface="Calibri"/>
                </a:endParaRPr>
              </a:p>
            </p:txBody>
          </p:sp>
          <p:sp>
            <p:nvSpPr>
              <p:cNvPr id="206" name="文本框 2"/>
              <p:cNvSpPr txBox="1">
                <a:spLocks noChangeArrowheads="1"/>
              </p:cNvSpPr>
              <p:nvPr/>
            </p:nvSpPr>
            <p:spPr bwMode="auto">
              <a:xfrm>
                <a:off x="59267" y="0"/>
                <a:ext cx="211667" cy="25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Times New Roman"/>
                    <a:ea typeface="宋体"/>
                    <a:cs typeface="Calibri"/>
                  </a:rPr>
                  <a:t>Y</a:t>
                </a:r>
                <a:endParaRPr lang="zh-CN" sz="1050" kern="100">
                  <a:effectLst/>
                  <a:latin typeface="Times New Roman"/>
                  <a:ea typeface="宋体"/>
                  <a:cs typeface="Calibri"/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0" y="0"/>
              <a:ext cx="1454400" cy="1774800"/>
              <a:chOff x="0" y="0"/>
              <a:chExt cx="1453304" cy="1773343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71967" y="0"/>
                <a:ext cx="1312333" cy="1773343"/>
                <a:chOff x="0" y="0"/>
                <a:chExt cx="1312333" cy="1773343"/>
              </a:xfrm>
            </p:grpSpPr>
            <p:cxnSp>
              <p:nvCxnSpPr>
                <p:cNvPr id="196" name="直接连接符 195"/>
                <p:cNvCxnSpPr/>
                <p:nvPr/>
              </p:nvCxnSpPr>
              <p:spPr>
                <a:xfrm flipH="1">
                  <a:off x="0" y="0"/>
                  <a:ext cx="0" cy="17187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 flipH="1">
                  <a:off x="1312333" y="0"/>
                  <a:ext cx="0" cy="17187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0" y="1718733"/>
                  <a:ext cx="131191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 flipH="1">
                  <a:off x="448733" y="1718733"/>
                  <a:ext cx="54610" cy="546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 flipH="1">
                  <a:off x="499533" y="1718733"/>
                  <a:ext cx="54610" cy="546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 flipH="1">
                  <a:off x="554567" y="1718733"/>
                  <a:ext cx="54610" cy="546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 flipH="1">
                  <a:off x="609600" y="1718733"/>
                  <a:ext cx="54610" cy="546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组合 176"/>
              <p:cNvGrpSpPr/>
              <p:nvPr/>
            </p:nvGrpSpPr>
            <p:grpSpPr>
              <a:xfrm>
                <a:off x="0" y="376766"/>
                <a:ext cx="140970" cy="228600"/>
                <a:chOff x="0" y="0"/>
                <a:chExt cx="140970" cy="228600"/>
              </a:xfrm>
            </p:grpSpPr>
            <p:sp>
              <p:nvSpPr>
                <p:cNvPr id="194" name="矩形 193"/>
                <p:cNvSpPr/>
                <p:nvPr/>
              </p:nvSpPr>
              <p:spPr>
                <a:xfrm>
                  <a:off x="0" y="0"/>
                  <a:ext cx="140970" cy="228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5" name="椭圆 194"/>
                <p:cNvSpPr/>
                <p:nvPr/>
              </p:nvSpPr>
              <p:spPr>
                <a:xfrm>
                  <a:off x="33867" y="76200"/>
                  <a:ext cx="71755" cy="7175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8" name="组合 177"/>
              <p:cNvGrpSpPr/>
              <p:nvPr/>
            </p:nvGrpSpPr>
            <p:grpSpPr>
              <a:xfrm>
                <a:off x="0" y="986366"/>
                <a:ext cx="140970" cy="228600"/>
                <a:chOff x="0" y="0"/>
                <a:chExt cx="140970" cy="228600"/>
              </a:xfrm>
            </p:grpSpPr>
            <p:sp>
              <p:nvSpPr>
                <p:cNvPr id="192" name="矩形 191"/>
                <p:cNvSpPr/>
                <p:nvPr/>
              </p:nvSpPr>
              <p:spPr>
                <a:xfrm>
                  <a:off x="0" y="0"/>
                  <a:ext cx="140970" cy="228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3" name="椭圆 192"/>
                <p:cNvSpPr/>
                <p:nvPr/>
              </p:nvSpPr>
              <p:spPr>
                <a:xfrm>
                  <a:off x="33867" y="76200"/>
                  <a:ext cx="71755" cy="7175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9" name="组合 178"/>
              <p:cNvGrpSpPr/>
              <p:nvPr/>
            </p:nvGrpSpPr>
            <p:grpSpPr>
              <a:xfrm>
                <a:off x="1308100" y="351366"/>
                <a:ext cx="140970" cy="228600"/>
                <a:chOff x="0" y="0"/>
                <a:chExt cx="140970" cy="228600"/>
              </a:xfrm>
            </p:grpSpPr>
            <p:sp>
              <p:nvSpPr>
                <p:cNvPr id="190" name="矩形 189"/>
                <p:cNvSpPr/>
                <p:nvPr/>
              </p:nvSpPr>
              <p:spPr>
                <a:xfrm>
                  <a:off x="0" y="0"/>
                  <a:ext cx="140970" cy="228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1" name="椭圆 190"/>
                <p:cNvSpPr/>
                <p:nvPr/>
              </p:nvSpPr>
              <p:spPr>
                <a:xfrm>
                  <a:off x="33867" y="76200"/>
                  <a:ext cx="71755" cy="7175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1312334" y="944033"/>
                <a:ext cx="140970" cy="228600"/>
                <a:chOff x="0" y="0"/>
                <a:chExt cx="140970" cy="228600"/>
              </a:xfrm>
            </p:grpSpPr>
            <p:sp>
              <p:nvSpPr>
                <p:cNvPr id="188" name="矩形 187"/>
                <p:cNvSpPr/>
                <p:nvPr/>
              </p:nvSpPr>
              <p:spPr>
                <a:xfrm>
                  <a:off x="0" y="0"/>
                  <a:ext cx="140970" cy="228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33867" y="76200"/>
                  <a:ext cx="71755" cy="7175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1" name="矩形 180"/>
              <p:cNvSpPr/>
              <p:nvPr/>
            </p:nvSpPr>
            <p:spPr>
              <a:xfrm rot="19868842">
                <a:off x="520700" y="681566"/>
                <a:ext cx="380365" cy="127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499534" y="8043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3" name="椭圆 182"/>
              <p:cNvSpPr/>
              <p:nvPr/>
            </p:nvSpPr>
            <p:spPr>
              <a:xfrm>
                <a:off x="833967" y="618066"/>
                <a:ext cx="71755" cy="7175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84" name="直接连接符 183"/>
              <p:cNvCxnSpPr/>
              <p:nvPr/>
            </p:nvCxnSpPr>
            <p:spPr>
              <a:xfrm flipV="1">
                <a:off x="905934" y="474133"/>
                <a:ext cx="433868" cy="177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901700" y="677333"/>
                <a:ext cx="453600" cy="3848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105834" y="499533"/>
                <a:ext cx="393912" cy="3304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V="1">
                <a:off x="105834" y="876300"/>
                <a:ext cx="408044" cy="215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" name="矩形 206"/>
          <p:cNvSpPr/>
          <p:nvPr/>
        </p:nvSpPr>
        <p:spPr>
          <a:xfrm>
            <a:off x="6448926" y="3301239"/>
            <a:ext cx="21250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自由度冗余平面并联机构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PRR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被动运动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32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11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7" y="1279604"/>
            <a:ext cx="6104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3.1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平面并联机构：平面内运动，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1174283"/>
            <a:ext cx="8243352" cy="4976260"/>
          </a:xfrm>
          <a:prstGeom prst="roundRect">
            <a:avLst>
              <a:gd name="adj" fmla="val 721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896703" y="5046032"/>
            <a:ext cx="31534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自由度平面并联机构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RPR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被动运动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7890" name="矩形 37889"/>
          <p:cNvSpPr/>
          <p:nvPr/>
        </p:nvSpPr>
        <p:spPr>
          <a:xfrm>
            <a:off x="587384" y="1772872"/>
            <a:ext cx="7938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旋转运动副，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平移运动副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S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球面运动副，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T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：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万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向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运动副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030653" y="5046032"/>
            <a:ext cx="31893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自由度平面并联机构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RRR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固定</a:t>
            </a:r>
            <a:r>
              <a:rPr lang="zh-CN" altLang="en-US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端的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08" name="组合 207"/>
          <p:cNvGrpSpPr>
            <a:grpSpLocks noChangeAspect="1"/>
          </p:cNvGrpSpPr>
          <p:nvPr/>
        </p:nvGrpSpPr>
        <p:grpSpPr>
          <a:xfrm>
            <a:off x="1283999" y="2233221"/>
            <a:ext cx="2521268" cy="2650724"/>
            <a:chOff x="0" y="0"/>
            <a:chExt cx="1680647" cy="1766570"/>
          </a:xfrm>
        </p:grpSpPr>
        <p:sp>
          <p:nvSpPr>
            <p:cNvPr id="209" name="等腰三角形 208"/>
            <p:cNvSpPr/>
            <p:nvPr/>
          </p:nvSpPr>
          <p:spPr>
            <a:xfrm rot="1169389">
              <a:off x="575310" y="613410"/>
              <a:ext cx="381735" cy="374964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10" name="组合 209"/>
            <p:cNvGrpSpPr/>
            <p:nvPr/>
          </p:nvGrpSpPr>
          <p:grpSpPr>
            <a:xfrm rot="13270249">
              <a:off x="746764" y="1283970"/>
              <a:ext cx="933883" cy="83401"/>
              <a:chOff x="0" y="0"/>
              <a:chExt cx="1304925" cy="119062"/>
            </a:xfrm>
          </p:grpSpPr>
          <p:sp>
            <p:nvSpPr>
              <p:cNvPr id="245" name="椭圆 244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46" name="直接连接符 245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矩形 246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48" name="直接连接符 247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直接连接符 248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椭圆 250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 flipH="1" flipV="1">
              <a:off x="45720" y="0"/>
              <a:ext cx="166370" cy="71120"/>
              <a:chOff x="0" y="0"/>
              <a:chExt cx="166370" cy="71120"/>
            </a:xfrm>
          </p:grpSpPr>
          <p:cxnSp>
            <p:nvCxnSpPr>
              <p:cNvPr id="240" name="直接连接符 239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组合 211"/>
            <p:cNvGrpSpPr/>
            <p:nvPr/>
          </p:nvGrpSpPr>
          <p:grpSpPr>
            <a:xfrm rot="2184271">
              <a:off x="15240" y="323849"/>
              <a:ext cx="933883" cy="83401"/>
              <a:chOff x="0" y="0"/>
              <a:chExt cx="1304925" cy="119062"/>
            </a:xfrm>
          </p:grpSpPr>
          <p:sp>
            <p:nvSpPr>
              <p:cNvPr id="233" name="椭圆 232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34" name="直接连接符 233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矩形 234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36" name="直接连接符 235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椭圆 238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 rot="18053509">
              <a:off x="-156212" y="1253487"/>
              <a:ext cx="916530" cy="84981"/>
              <a:chOff x="0" y="0"/>
              <a:chExt cx="1304925" cy="119062"/>
            </a:xfrm>
          </p:grpSpPr>
          <p:sp>
            <p:nvSpPr>
              <p:cNvPr id="226" name="椭圆 225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27" name="直接连接符 226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矩形 227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229" name="直接连接符 228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椭圆 231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0" y="1695450"/>
              <a:ext cx="166414" cy="71120"/>
              <a:chOff x="0" y="0"/>
              <a:chExt cx="166370" cy="71120"/>
            </a:xfrm>
          </p:grpSpPr>
          <p:cxnSp>
            <p:nvCxnSpPr>
              <p:cNvPr id="221" name="直接连接符 220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组合 214"/>
            <p:cNvGrpSpPr/>
            <p:nvPr/>
          </p:nvGrpSpPr>
          <p:grpSpPr>
            <a:xfrm>
              <a:off x="1455420" y="1653540"/>
              <a:ext cx="166414" cy="71120"/>
              <a:chOff x="0" y="0"/>
              <a:chExt cx="166370" cy="71120"/>
            </a:xfrm>
          </p:grpSpPr>
          <p:cxnSp>
            <p:nvCxnSpPr>
              <p:cNvPr id="216" name="直接连接符 215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2" name="组合 251"/>
          <p:cNvGrpSpPr>
            <a:grpSpLocks noChangeAspect="1"/>
          </p:cNvGrpSpPr>
          <p:nvPr/>
        </p:nvGrpSpPr>
        <p:grpSpPr>
          <a:xfrm>
            <a:off x="5189690" y="2233221"/>
            <a:ext cx="2434590" cy="2650608"/>
            <a:chOff x="0" y="39"/>
            <a:chExt cx="1623794" cy="1766531"/>
          </a:xfrm>
        </p:grpSpPr>
        <p:sp>
          <p:nvSpPr>
            <p:cNvPr id="253" name="等腰三角形 252"/>
            <p:cNvSpPr/>
            <p:nvPr/>
          </p:nvSpPr>
          <p:spPr>
            <a:xfrm rot="1169389">
              <a:off x="576263" y="614363"/>
              <a:ext cx="381861" cy="375171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 flipH="1" flipV="1">
              <a:off x="47625" y="39"/>
              <a:ext cx="166425" cy="71120"/>
              <a:chOff x="0" y="0"/>
              <a:chExt cx="166370" cy="71120"/>
            </a:xfrm>
          </p:grpSpPr>
          <p:cxnSp>
            <p:nvCxnSpPr>
              <p:cNvPr id="282" name="直接连接符 281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接连接符 285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5" name="椭圆 254"/>
            <p:cNvSpPr/>
            <p:nvPr/>
          </p:nvSpPr>
          <p:spPr>
            <a:xfrm rot="2184271">
              <a:off x="100013" y="76200"/>
              <a:ext cx="61370" cy="6008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56" name="直接连接符 255"/>
            <p:cNvCxnSpPr/>
            <p:nvPr/>
          </p:nvCxnSpPr>
          <p:spPr>
            <a:xfrm>
              <a:off x="157163" y="123825"/>
              <a:ext cx="356805" cy="14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523875" y="266700"/>
              <a:ext cx="309477" cy="3619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椭圆 257"/>
            <p:cNvSpPr/>
            <p:nvPr/>
          </p:nvSpPr>
          <p:spPr>
            <a:xfrm rot="2184271">
              <a:off x="804863" y="595313"/>
              <a:ext cx="61370" cy="6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 rot="13270249">
              <a:off x="1509713" y="1585913"/>
              <a:ext cx="61370" cy="6008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60" name="直接连接符 259"/>
            <p:cNvCxnSpPr/>
            <p:nvPr/>
          </p:nvCxnSpPr>
          <p:spPr>
            <a:xfrm flipH="1" flipV="1">
              <a:off x="1338263" y="1228725"/>
              <a:ext cx="179706" cy="366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flipH="1" flipV="1">
              <a:off x="904875" y="1062038"/>
              <a:ext cx="406400" cy="139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椭圆 261"/>
            <p:cNvSpPr/>
            <p:nvPr/>
          </p:nvSpPr>
          <p:spPr>
            <a:xfrm rot="13270249">
              <a:off x="852488" y="1009650"/>
              <a:ext cx="61370" cy="6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 rot="18053509">
              <a:off x="47626" y="1633537"/>
              <a:ext cx="60243" cy="6120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64" name="直接连接符 263"/>
            <p:cNvCxnSpPr/>
            <p:nvPr/>
          </p:nvCxnSpPr>
          <p:spPr>
            <a:xfrm flipV="1">
              <a:off x="80963" y="1252538"/>
              <a:ext cx="78423" cy="383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 flipV="1">
              <a:off x="166688" y="928688"/>
              <a:ext cx="347490" cy="323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椭圆 265"/>
            <p:cNvSpPr/>
            <p:nvPr/>
          </p:nvSpPr>
          <p:spPr>
            <a:xfrm rot="18053509">
              <a:off x="485775" y="895350"/>
              <a:ext cx="60243" cy="6120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7" name="组合 266"/>
            <p:cNvGrpSpPr/>
            <p:nvPr/>
          </p:nvGrpSpPr>
          <p:grpSpPr>
            <a:xfrm>
              <a:off x="0" y="1695450"/>
              <a:ext cx="166469" cy="71120"/>
              <a:chOff x="0" y="0"/>
              <a:chExt cx="166370" cy="71120"/>
            </a:xfrm>
          </p:grpSpPr>
          <p:cxnSp>
            <p:nvCxnSpPr>
              <p:cNvPr id="277" name="直接连接符 276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278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279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接连接符 280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组合 267"/>
            <p:cNvGrpSpPr/>
            <p:nvPr/>
          </p:nvGrpSpPr>
          <p:grpSpPr>
            <a:xfrm>
              <a:off x="1457325" y="1652588"/>
              <a:ext cx="166469" cy="71120"/>
              <a:chOff x="0" y="0"/>
              <a:chExt cx="166370" cy="71120"/>
            </a:xfrm>
          </p:grpSpPr>
          <p:cxnSp>
            <p:nvCxnSpPr>
              <p:cNvPr id="272" name="直接连接符 271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9" name="椭圆 268"/>
            <p:cNvSpPr/>
            <p:nvPr/>
          </p:nvSpPr>
          <p:spPr>
            <a:xfrm rot="2184271">
              <a:off x="490538" y="233363"/>
              <a:ext cx="61370" cy="6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 rot="2184271">
              <a:off x="138113" y="1214438"/>
              <a:ext cx="61370" cy="6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 rot="2184271">
              <a:off x="1314450" y="1185863"/>
              <a:ext cx="61370" cy="6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753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7" y="1279604"/>
            <a:ext cx="701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3.2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三维空间并联机构：</a:t>
            </a:r>
            <a:r>
              <a:rPr lang="en-US" altLang="zh-CN" dirty="0" smtClean="0"/>
              <a:t>Delta</a:t>
            </a:r>
            <a:r>
              <a:rPr lang="zh-CN" altLang="en-US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结构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4DOF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1174283"/>
            <a:ext cx="8243352" cy="4150199"/>
          </a:xfrm>
          <a:prstGeom prst="roundRect">
            <a:avLst>
              <a:gd name="adj" fmla="val 721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34629" y="4308819"/>
            <a:ext cx="24545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4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RRR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上端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900286" y="4308819"/>
            <a:ext cx="26258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Adept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Quattro S650H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RRR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支链负责位姿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88" name="组合 87"/>
          <p:cNvGrpSpPr>
            <a:grpSpLocks noChangeAspect="1"/>
          </p:cNvGrpSpPr>
          <p:nvPr/>
        </p:nvGrpSpPr>
        <p:grpSpPr>
          <a:xfrm>
            <a:off x="872504" y="2365092"/>
            <a:ext cx="1653537" cy="1633538"/>
            <a:chOff x="0" y="0"/>
            <a:chExt cx="718331" cy="722508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61109" y="304800"/>
              <a:ext cx="109220" cy="2139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组合 89"/>
            <p:cNvGrpSpPr/>
            <p:nvPr/>
          </p:nvGrpSpPr>
          <p:grpSpPr>
            <a:xfrm>
              <a:off x="0" y="0"/>
              <a:ext cx="718331" cy="722508"/>
              <a:chOff x="0" y="0"/>
              <a:chExt cx="718331" cy="722508"/>
            </a:xfrm>
          </p:grpSpPr>
          <p:sp>
            <p:nvSpPr>
              <p:cNvPr id="91" name="任意多边形 90"/>
              <p:cNvSpPr/>
              <p:nvPr/>
            </p:nvSpPr>
            <p:spPr>
              <a:xfrm>
                <a:off x="378069" y="621323"/>
                <a:ext cx="108438" cy="84992"/>
              </a:xfrm>
              <a:custGeom>
                <a:avLst/>
                <a:gdLst>
                  <a:gd name="connsiteX0" fmla="*/ 0 w 108438"/>
                  <a:gd name="connsiteY0" fmla="*/ 82061 h 84992"/>
                  <a:gd name="connsiteX1" fmla="*/ 84992 w 108438"/>
                  <a:gd name="connsiteY1" fmla="*/ 84992 h 84992"/>
                  <a:gd name="connsiteX2" fmla="*/ 108438 w 108438"/>
                  <a:gd name="connsiteY2" fmla="*/ 0 h 84992"/>
                  <a:gd name="connsiteX3" fmla="*/ 14654 w 108438"/>
                  <a:gd name="connsiteY3" fmla="*/ 5861 h 84992"/>
                  <a:gd name="connsiteX4" fmla="*/ 0 w 108438"/>
                  <a:gd name="connsiteY4" fmla="*/ 82061 h 8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438" h="84992">
                    <a:moveTo>
                      <a:pt x="0" y="82061"/>
                    </a:moveTo>
                    <a:lnTo>
                      <a:pt x="84992" y="84992"/>
                    </a:lnTo>
                    <a:lnTo>
                      <a:pt x="108438" y="0"/>
                    </a:lnTo>
                    <a:lnTo>
                      <a:pt x="14654" y="5861"/>
                    </a:lnTo>
                    <a:lnTo>
                      <a:pt x="0" y="8206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0" y="0"/>
                <a:ext cx="718331" cy="722508"/>
                <a:chOff x="0" y="0"/>
                <a:chExt cx="718331" cy="722508"/>
              </a:xfrm>
            </p:grpSpPr>
            <p:sp>
              <p:nvSpPr>
                <p:cNvPr id="93" name="椭圆 92"/>
                <p:cNvSpPr/>
                <p:nvPr/>
              </p:nvSpPr>
              <p:spPr>
                <a:xfrm rot="17721001">
                  <a:off x="362266" y="684017"/>
                  <a:ext cx="35560" cy="3556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 rot="17721001">
                  <a:off x="155648" y="251728"/>
                  <a:ext cx="64583" cy="6489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7721001">
                  <a:off x="521994" y="251728"/>
                  <a:ext cx="64583" cy="6489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 rot="17721001">
                  <a:off x="627501" y="-317"/>
                  <a:ext cx="64135" cy="6477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 rot="17721001">
                  <a:off x="290463" y="2613"/>
                  <a:ext cx="64135" cy="6477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 rot="17721001">
                  <a:off x="653878" y="515497"/>
                  <a:ext cx="64135" cy="6477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 rot="17721001">
                  <a:off x="453120" y="686948"/>
                  <a:ext cx="35560" cy="3556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7721001">
                  <a:off x="373989" y="607817"/>
                  <a:ext cx="35560" cy="3556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椭圆 100"/>
                <p:cNvSpPr/>
                <p:nvPr/>
              </p:nvSpPr>
              <p:spPr>
                <a:xfrm rot="17721001">
                  <a:off x="170301" y="351375"/>
                  <a:ext cx="64583" cy="6489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102" name="直接连接符 101"/>
                <p:cNvCxnSpPr/>
                <p:nvPr/>
              </p:nvCxnSpPr>
              <p:spPr>
                <a:xfrm flipH="1">
                  <a:off x="34020" y="308879"/>
                  <a:ext cx="143510" cy="2139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>
                  <a:off x="48674" y="546271"/>
                  <a:ext cx="311150" cy="1473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 flipH="1">
                  <a:off x="215728" y="48040"/>
                  <a:ext cx="100134" cy="3075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>
                  <a:off x="215728" y="417317"/>
                  <a:ext cx="179627" cy="1987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flipH="1">
                  <a:off x="467774" y="572648"/>
                  <a:ext cx="206375" cy="1206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655343" y="48040"/>
                  <a:ext cx="14507" cy="3073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>
                  <a:endCxn id="110" idx="6"/>
                </p:cNvCxnSpPr>
                <p:nvPr/>
              </p:nvCxnSpPr>
              <p:spPr>
                <a:xfrm flipH="1">
                  <a:off x="490099" y="399664"/>
                  <a:ext cx="166433" cy="2069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矩形 157809"/>
                <p:cNvSpPr/>
                <p:nvPr/>
              </p:nvSpPr>
              <p:spPr>
                <a:xfrm>
                  <a:off x="177628" y="24594"/>
                  <a:ext cx="496570" cy="251460"/>
                </a:xfrm>
                <a:custGeom>
                  <a:avLst/>
                  <a:gdLst>
                    <a:gd name="connsiteX0" fmla="*/ 0 w 372110"/>
                    <a:gd name="connsiteY0" fmla="*/ 0 h 297815"/>
                    <a:gd name="connsiteX1" fmla="*/ 372110 w 372110"/>
                    <a:gd name="connsiteY1" fmla="*/ 0 h 297815"/>
                    <a:gd name="connsiteX2" fmla="*/ 372110 w 372110"/>
                    <a:gd name="connsiteY2" fmla="*/ 297815 h 297815"/>
                    <a:gd name="connsiteX3" fmla="*/ 0 w 372110"/>
                    <a:gd name="connsiteY3" fmla="*/ 297815 h 297815"/>
                    <a:gd name="connsiteX4" fmla="*/ 0 w 372110"/>
                    <a:gd name="connsiteY4" fmla="*/ 0 h 297815"/>
                    <a:gd name="connsiteX0" fmla="*/ 82062 w 372110"/>
                    <a:gd name="connsiteY0" fmla="*/ 67408 h 297815"/>
                    <a:gd name="connsiteX1" fmla="*/ 372110 w 372110"/>
                    <a:gd name="connsiteY1" fmla="*/ 0 h 297815"/>
                    <a:gd name="connsiteX2" fmla="*/ 372110 w 372110"/>
                    <a:gd name="connsiteY2" fmla="*/ 297815 h 297815"/>
                    <a:gd name="connsiteX3" fmla="*/ 0 w 372110"/>
                    <a:gd name="connsiteY3" fmla="*/ 297815 h 297815"/>
                    <a:gd name="connsiteX4" fmla="*/ 82062 w 372110"/>
                    <a:gd name="connsiteY4" fmla="*/ 67408 h 297815"/>
                    <a:gd name="connsiteX0" fmla="*/ 82062 w 372110"/>
                    <a:gd name="connsiteY0" fmla="*/ 67408 h 297815"/>
                    <a:gd name="connsiteX1" fmla="*/ 372110 w 372110"/>
                    <a:gd name="connsiteY1" fmla="*/ 0 h 297815"/>
                    <a:gd name="connsiteX2" fmla="*/ 298840 w 372110"/>
                    <a:gd name="connsiteY2" fmla="*/ 211170 h 297815"/>
                    <a:gd name="connsiteX3" fmla="*/ 0 w 372110"/>
                    <a:gd name="connsiteY3" fmla="*/ 297815 h 297815"/>
                    <a:gd name="connsiteX4" fmla="*/ 82062 w 372110"/>
                    <a:gd name="connsiteY4" fmla="*/ 67408 h 297815"/>
                    <a:gd name="connsiteX0" fmla="*/ 82062 w 372110"/>
                    <a:gd name="connsiteY0" fmla="*/ 67408 h 297815"/>
                    <a:gd name="connsiteX1" fmla="*/ 372110 w 372110"/>
                    <a:gd name="connsiteY1" fmla="*/ 0 h 297815"/>
                    <a:gd name="connsiteX2" fmla="*/ 284186 w 372110"/>
                    <a:gd name="connsiteY2" fmla="*/ 277473 h 297815"/>
                    <a:gd name="connsiteX3" fmla="*/ 0 w 372110"/>
                    <a:gd name="connsiteY3" fmla="*/ 297815 h 297815"/>
                    <a:gd name="connsiteX4" fmla="*/ 82062 w 372110"/>
                    <a:gd name="connsiteY4" fmla="*/ 67408 h 297815"/>
                    <a:gd name="connsiteX0" fmla="*/ 102578 w 372110"/>
                    <a:gd name="connsiteY0" fmla="*/ 974 h 297815"/>
                    <a:gd name="connsiteX1" fmla="*/ 372110 w 372110"/>
                    <a:gd name="connsiteY1" fmla="*/ 0 h 297815"/>
                    <a:gd name="connsiteX2" fmla="*/ 284186 w 372110"/>
                    <a:gd name="connsiteY2" fmla="*/ 277473 h 297815"/>
                    <a:gd name="connsiteX3" fmla="*/ 0 w 372110"/>
                    <a:gd name="connsiteY3" fmla="*/ 297815 h 297815"/>
                    <a:gd name="connsiteX4" fmla="*/ 102578 w 372110"/>
                    <a:gd name="connsiteY4" fmla="*/ 974 h 297815"/>
                    <a:gd name="connsiteX0" fmla="*/ 102578 w 372110"/>
                    <a:gd name="connsiteY0" fmla="*/ 15628 h 297815"/>
                    <a:gd name="connsiteX1" fmla="*/ 372110 w 372110"/>
                    <a:gd name="connsiteY1" fmla="*/ 0 h 297815"/>
                    <a:gd name="connsiteX2" fmla="*/ 284186 w 372110"/>
                    <a:gd name="connsiteY2" fmla="*/ 277473 h 297815"/>
                    <a:gd name="connsiteX3" fmla="*/ 0 w 372110"/>
                    <a:gd name="connsiteY3" fmla="*/ 297815 h 297815"/>
                    <a:gd name="connsiteX4" fmla="*/ 102578 w 372110"/>
                    <a:gd name="connsiteY4" fmla="*/ 15628 h 297815"/>
                    <a:gd name="connsiteX0" fmla="*/ 102578 w 372110"/>
                    <a:gd name="connsiteY0" fmla="*/ 15628 h 297815"/>
                    <a:gd name="connsiteX1" fmla="*/ 372110 w 372110"/>
                    <a:gd name="connsiteY1" fmla="*/ 0 h 297815"/>
                    <a:gd name="connsiteX2" fmla="*/ 267500 w 372110"/>
                    <a:gd name="connsiteY2" fmla="*/ 297815 h 297815"/>
                    <a:gd name="connsiteX3" fmla="*/ 0 w 372110"/>
                    <a:gd name="connsiteY3" fmla="*/ 297815 h 297815"/>
                    <a:gd name="connsiteX4" fmla="*/ 102578 w 372110"/>
                    <a:gd name="connsiteY4" fmla="*/ 15628 h 297815"/>
                    <a:gd name="connsiteX0" fmla="*/ 102578 w 354525"/>
                    <a:gd name="connsiteY0" fmla="*/ 0 h 282187"/>
                    <a:gd name="connsiteX1" fmla="*/ 354525 w 354525"/>
                    <a:gd name="connsiteY1" fmla="*/ 1956 h 282187"/>
                    <a:gd name="connsiteX2" fmla="*/ 267500 w 354525"/>
                    <a:gd name="connsiteY2" fmla="*/ 282187 h 282187"/>
                    <a:gd name="connsiteX3" fmla="*/ 0 w 354525"/>
                    <a:gd name="connsiteY3" fmla="*/ 282187 h 282187"/>
                    <a:gd name="connsiteX4" fmla="*/ 102578 w 354525"/>
                    <a:gd name="connsiteY4" fmla="*/ 0 h 282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525" h="282187">
                      <a:moveTo>
                        <a:pt x="102578" y="0"/>
                      </a:moveTo>
                      <a:lnTo>
                        <a:pt x="354525" y="1956"/>
                      </a:lnTo>
                      <a:lnTo>
                        <a:pt x="267500" y="282187"/>
                      </a:lnTo>
                      <a:lnTo>
                        <a:pt x="0" y="282187"/>
                      </a:lnTo>
                      <a:lnTo>
                        <a:pt x="102578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  <a:alpha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椭圆 109"/>
                <p:cNvSpPr/>
                <p:nvPr/>
              </p:nvSpPr>
              <p:spPr>
                <a:xfrm rot="17721001">
                  <a:off x="464843" y="604886"/>
                  <a:ext cx="35560" cy="3556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 rot="17721001">
                  <a:off x="317" y="509636"/>
                  <a:ext cx="64135" cy="6477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 rot="17721001">
                  <a:off x="639225" y="342582"/>
                  <a:ext cx="64135" cy="6477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113" name="图片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3550" y="1790461"/>
            <a:ext cx="2125980" cy="250698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9296" y="1777160"/>
            <a:ext cx="2443943" cy="2406534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3156522" y="4308819"/>
            <a:ext cx="27437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ABB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的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IRB 360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RRR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支链负责位置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中间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R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支链负责旋转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529376" y="5490200"/>
            <a:ext cx="8243352" cy="106875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29376" y="5543290"/>
            <a:ext cx="824335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(1) 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动态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运动性能好，运动速度高，定位精度高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。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可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在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狭窄空间内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高速、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准确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地捡拾物品。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例如，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ABB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的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IRB 360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平移速度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10m/s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，绕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Z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轴旋转速度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2880</a:t>
            </a:r>
            <a:r>
              <a:rPr lang="en-US" altLang="zh-CN" sz="2000" dirty="0">
                <a:latin typeface="+mn-lt"/>
                <a:ea typeface="黑体" panose="02010609060101010101" pitchFamily="49" charset="-122"/>
                <a:sym typeface="Symbol"/>
              </a:rPr>
              <a:t>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/s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机器人末端动平台与上部的静平台自动保持平行。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468177"/>
            <a:ext cx="1905000" cy="317634"/>
          </a:xfrm>
        </p:spPr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12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18565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13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181" y="1913776"/>
            <a:ext cx="3043081" cy="3241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2692" y="5366353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ABB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并联机器人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9522" y="1913776"/>
            <a:ext cx="4719211" cy="3241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2206" y="5366353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Adept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并联机器人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88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5837" y="1796619"/>
            <a:ext cx="2737485" cy="27432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7" y="1510604"/>
            <a:ext cx="701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3.2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三维空间并联机构：</a:t>
            </a:r>
            <a:r>
              <a:rPr lang="en-US" altLang="zh-CN" dirty="0"/>
              <a:t>Stewart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结构，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6DOF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1405283"/>
            <a:ext cx="8243352" cy="4150199"/>
          </a:xfrm>
          <a:prstGeom prst="roundRect">
            <a:avLst>
              <a:gd name="adj" fmla="val 721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702004" y="4520297"/>
            <a:ext cx="31534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自由度并联机构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SPS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S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被动运动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4094234" y="4520297"/>
            <a:ext cx="45492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动智精密的</a:t>
            </a:r>
            <a:r>
              <a:rPr lang="en-US" altLang="zh-CN" sz="2000" dirty="0" err="1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Zonda</a:t>
            </a:r>
            <a:endParaRPr lang="en-US" altLang="zh-CN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步进电机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驱动</a:t>
            </a:r>
            <a:r>
              <a:rPr lang="zh-CN" altLang="en-US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X/Y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行程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±200mm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Z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行程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±150mm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，旋转角度为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±20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度</a:t>
            </a:r>
            <a:endParaRPr lang="en-US" altLang="zh-CN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529376" y="5721200"/>
            <a:ext cx="8243352" cy="77060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29376" y="5783915"/>
            <a:ext cx="824335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)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高精度，高刚度，大负载。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运动范围较小。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(3)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位置与姿态强耦合。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468177"/>
            <a:ext cx="1905000" cy="317634"/>
          </a:xfrm>
        </p:spPr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14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grpSp>
        <p:nvGrpSpPr>
          <p:cNvPr id="38" name="组合 37"/>
          <p:cNvGrpSpPr>
            <a:grpSpLocks noChangeAspect="1"/>
          </p:cNvGrpSpPr>
          <p:nvPr/>
        </p:nvGrpSpPr>
        <p:grpSpPr>
          <a:xfrm>
            <a:off x="1254576" y="2400049"/>
            <a:ext cx="2126933" cy="1851669"/>
            <a:chOff x="0" y="-7"/>
            <a:chExt cx="1418785" cy="1235338"/>
          </a:xfrm>
        </p:grpSpPr>
        <p:sp>
          <p:nvSpPr>
            <p:cNvPr id="39" name="任意多边形 38"/>
            <p:cNvSpPr/>
            <p:nvPr/>
          </p:nvSpPr>
          <p:spPr>
            <a:xfrm>
              <a:off x="0" y="545819"/>
              <a:ext cx="1418785" cy="618817"/>
            </a:xfrm>
            <a:custGeom>
              <a:avLst/>
              <a:gdLst>
                <a:gd name="connsiteX0" fmla="*/ 1190625 w 1619250"/>
                <a:gd name="connsiteY0" fmla="*/ 461963 h 461963"/>
                <a:gd name="connsiteX1" fmla="*/ 185738 w 1619250"/>
                <a:gd name="connsiteY1" fmla="*/ 447675 h 461963"/>
                <a:gd name="connsiteX2" fmla="*/ 0 w 1619250"/>
                <a:gd name="connsiteY2" fmla="*/ 104775 h 461963"/>
                <a:gd name="connsiteX3" fmla="*/ 538163 w 1619250"/>
                <a:gd name="connsiteY3" fmla="*/ 9525 h 461963"/>
                <a:gd name="connsiteX4" fmla="*/ 1214438 w 1619250"/>
                <a:gd name="connsiteY4" fmla="*/ 0 h 461963"/>
                <a:gd name="connsiteX5" fmla="*/ 1619250 w 1619250"/>
                <a:gd name="connsiteY5" fmla="*/ 119063 h 461963"/>
                <a:gd name="connsiteX6" fmla="*/ 1190625 w 1619250"/>
                <a:gd name="connsiteY6" fmla="*/ 461963 h 461963"/>
                <a:gd name="connsiteX0" fmla="*/ 1190625 w 1619250"/>
                <a:gd name="connsiteY0" fmla="*/ 589478 h 589478"/>
                <a:gd name="connsiteX1" fmla="*/ 185738 w 1619250"/>
                <a:gd name="connsiteY1" fmla="*/ 575190 h 589478"/>
                <a:gd name="connsiteX2" fmla="*/ 0 w 1619250"/>
                <a:gd name="connsiteY2" fmla="*/ 232290 h 589478"/>
                <a:gd name="connsiteX3" fmla="*/ 538163 w 1619250"/>
                <a:gd name="connsiteY3" fmla="*/ 137040 h 589478"/>
                <a:gd name="connsiteX4" fmla="*/ 1192498 w 1619250"/>
                <a:gd name="connsiteY4" fmla="*/ 0 h 589478"/>
                <a:gd name="connsiteX5" fmla="*/ 1619250 w 1619250"/>
                <a:gd name="connsiteY5" fmla="*/ 246578 h 589478"/>
                <a:gd name="connsiteX6" fmla="*/ 1190625 w 1619250"/>
                <a:gd name="connsiteY6" fmla="*/ 589478 h 589478"/>
                <a:gd name="connsiteX0" fmla="*/ 1190625 w 1619250"/>
                <a:gd name="connsiteY0" fmla="*/ 589478 h 589478"/>
                <a:gd name="connsiteX1" fmla="*/ 185738 w 1619250"/>
                <a:gd name="connsiteY1" fmla="*/ 575190 h 589478"/>
                <a:gd name="connsiteX2" fmla="*/ 0 w 1619250"/>
                <a:gd name="connsiteY2" fmla="*/ 232290 h 589478"/>
                <a:gd name="connsiteX3" fmla="*/ 581192 w 1619250"/>
                <a:gd name="connsiteY3" fmla="*/ 22379 h 589478"/>
                <a:gd name="connsiteX4" fmla="*/ 1192498 w 1619250"/>
                <a:gd name="connsiteY4" fmla="*/ 0 h 589478"/>
                <a:gd name="connsiteX5" fmla="*/ 1619250 w 1619250"/>
                <a:gd name="connsiteY5" fmla="*/ 246578 h 589478"/>
                <a:gd name="connsiteX6" fmla="*/ 1190625 w 1619250"/>
                <a:gd name="connsiteY6" fmla="*/ 589478 h 589478"/>
                <a:gd name="connsiteX0" fmla="*/ 1190625 w 1619250"/>
                <a:gd name="connsiteY0" fmla="*/ 618323 h 618323"/>
                <a:gd name="connsiteX1" fmla="*/ 185738 w 1619250"/>
                <a:gd name="connsiteY1" fmla="*/ 604035 h 618323"/>
                <a:gd name="connsiteX2" fmla="*/ 0 w 1619250"/>
                <a:gd name="connsiteY2" fmla="*/ 261135 h 618323"/>
                <a:gd name="connsiteX3" fmla="*/ 581192 w 1619250"/>
                <a:gd name="connsiteY3" fmla="*/ 0 h 618323"/>
                <a:gd name="connsiteX4" fmla="*/ 1192498 w 1619250"/>
                <a:gd name="connsiteY4" fmla="*/ 28845 h 618323"/>
                <a:gd name="connsiteX5" fmla="*/ 1619250 w 1619250"/>
                <a:gd name="connsiteY5" fmla="*/ 275423 h 618323"/>
                <a:gd name="connsiteX6" fmla="*/ 1190625 w 1619250"/>
                <a:gd name="connsiteY6" fmla="*/ 618323 h 618323"/>
                <a:gd name="connsiteX0" fmla="*/ 1066800 w 1495425"/>
                <a:gd name="connsiteY0" fmla="*/ 618323 h 618323"/>
                <a:gd name="connsiteX1" fmla="*/ 61913 w 1495425"/>
                <a:gd name="connsiteY1" fmla="*/ 604035 h 618323"/>
                <a:gd name="connsiteX2" fmla="*/ 0 w 1495425"/>
                <a:gd name="connsiteY2" fmla="*/ 237639 h 618323"/>
                <a:gd name="connsiteX3" fmla="*/ 457367 w 1495425"/>
                <a:gd name="connsiteY3" fmla="*/ 0 h 618323"/>
                <a:gd name="connsiteX4" fmla="*/ 1068673 w 1495425"/>
                <a:gd name="connsiteY4" fmla="*/ 28845 h 618323"/>
                <a:gd name="connsiteX5" fmla="*/ 1495425 w 1495425"/>
                <a:gd name="connsiteY5" fmla="*/ 275423 h 618323"/>
                <a:gd name="connsiteX6" fmla="*/ 1066800 w 1495425"/>
                <a:gd name="connsiteY6" fmla="*/ 618323 h 618323"/>
                <a:gd name="connsiteX0" fmla="*/ 1066800 w 1439027"/>
                <a:gd name="connsiteY0" fmla="*/ 618323 h 618323"/>
                <a:gd name="connsiteX1" fmla="*/ 61913 w 1439027"/>
                <a:gd name="connsiteY1" fmla="*/ 604035 h 618323"/>
                <a:gd name="connsiteX2" fmla="*/ 0 w 1439027"/>
                <a:gd name="connsiteY2" fmla="*/ 237639 h 618323"/>
                <a:gd name="connsiteX3" fmla="*/ 457367 w 1439027"/>
                <a:gd name="connsiteY3" fmla="*/ 0 h 618323"/>
                <a:gd name="connsiteX4" fmla="*/ 1068673 w 1439027"/>
                <a:gd name="connsiteY4" fmla="*/ 28845 h 618323"/>
                <a:gd name="connsiteX5" fmla="*/ 1439027 w 1439027"/>
                <a:gd name="connsiteY5" fmla="*/ 265891 h 618323"/>
                <a:gd name="connsiteX6" fmla="*/ 1066800 w 1439027"/>
                <a:gd name="connsiteY6" fmla="*/ 618323 h 618323"/>
                <a:gd name="connsiteX0" fmla="*/ 1110619 w 1482846"/>
                <a:gd name="connsiteY0" fmla="*/ 618323 h 618323"/>
                <a:gd name="connsiteX1" fmla="*/ 105732 w 1482846"/>
                <a:gd name="connsiteY1" fmla="*/ 604035 h 618323"/>
                <a:gd name="connsiteX2" fmla="*/ 0 w 1482846"/>
                <a:gd name="connsiteY2" fmla="*/ 298581 h 618323"/>
                <a:gd name="connsiteX3" fmla="*/ 501186 w 1482846"/>
                <a:gd name="connsiteY3" fmla="*/ 0 h 618323"/>
                <a:gd name="connsiteX4" fmla="*/ 1112492 w 1482846"/>
                <a:gd name="connsiteY4" fmla="*/ 28845 h 618323"/>
                <a:gd name="connsiteX5" fmla="*/ 1482846 w 1482846"/>
                <a:gd name="connsiteY5" fmla="*/ 265891 h 618323"/>
                <a:gd name="connsiteX6" fmla="*/ 1110619 w 1482846"/>
                <a:gd name="connsiteY6" fmla="*/ 618323 h 618323"/>
                <a:gd name="connsiteX0" fmla="*/ 1110619 w 1482846"/>
                <a:gd name="connsiteY0" fmla="*/ 618323 h 618323"/>
                <a:gd name="connsiteX1" fmla="*/ 105732 w 1482846"/>
                <a:gd name="connsiteY1" fmla="*/ 604035 h 618323"/>
                <a:gd name="connsiteX2" fmla="*/ 0 w 1482846"/>
                <a:gd name="connsiteY2" fmla="*/ 298581 h 618323"/>
                <a:gd name="connsiteX3" fmla="*/ 501186 w 1482846"/>
                <a:gd name="connsiteY3" fmla="*/ 0 h 618323"/>
                <a:gd name="connsiteX4" fmla="*/ 1112492 w 1482846"/>
                <a:gd name="connsiteY4" fmla="*/ 28845 h 618323"/>
                <a:gd name="connsiteX5" fmla="*/ 1482846 w 1482846"/>
                <a:gd name="connsiteY5" fmla="*/ 265891 h 618323"/>
                <a:gd name="connsiteX6" fmla="*/ 1110619 w 1482846"/>
                <a:gd name="connsiteY6" fmla="*/ 618323 h 618323"/>
                <a:gd name="connsiteX0" fmla="*/ 1110619 w 1482846"/>
                <a:gd name="connsiteY0" fmla="*/ 618323 h 618323"/>
                <a:gd name="connsiteX1" fmla="*/ 105732 w 1482846"/>
                <a:gd name="connsiteY1" fmla="*/ 604035 h 618323"/>
                <a:gd name="connsiteX2" fmla="*/ 0 w 1482846"/>
                <a:gd name="connsiteY2" fmla="*/ 298581 h 618323"/>
                <a:gd name="connsiteX3" fmla="*/ 501186 w 1482846"/>
                <a:gd name="connsiteY3" fmla="*/ 0 h 618323"/>
                <a:gd name="connsiteX4" fmla="*/ 1112492 w 1482846"/>
                <a:gd name="connsiteY4" fmla="*/ 28845 h 618323"/>
                <a:gd name="connsiteX5" fmla="*/ 1482846 w 1482846"/>
                <a:gd name="connsiteY5" fmla="*/ 274431 h 618323"/>
                <a:gd name="connsiteX6" fmla="*/ 1110619 w 1482846"/>
                <a:gd name="connsiteY6" fmla="*/ 618323 h 618323"/>
                <a:gd name="connsiteX0" fmla="*/ 1110619 w 1436557"/>
                <a:gd name="connsiteY0" fmla="*/ 618323 h 618323"/>
                <a:gd name="connsiteX1" fmla="*/ 105732 w 1436557"/>
                <a:gd name="connsiteY1" fmla="*/ 604035 h 618323"/>
                <a:gd name="connsiteX2" fmla="*/ 0 w 1436557"/>
                <a:gd name="connsiteY2" fmla="*/ 298581 h 618323"/>
                <a:gd name="connsiteX3" fmla="*/ 501186 w 1436557"/>
                <a:gd name="connsiteY3" fmla="*/ 0 h 618323"/>
                <a:gd name="connsiteX4" fmla="*/ 1112492 w 1436557"/>
                <a:gd name="connsiteY4" fmla="*/ 28845 h 618323"/>
                <a:gd name="connsiteX5" fmla="*/ 1436557 w 1436557"/>
                <a:gd name="connsiteY5" fmla="*/ 298581 h 618323"/>
                <a:gd name="connsiteX6" fmla="*/ 1110619 w 1436557"/>
                <a:gd name="connsiteY6" fmla="*/ 618323 h 618323"/>
                <a:gd name="connsiteX0" fmla="*/ 1110619 w 1436557"/>
                <a:gd name="connsiteY0" fmla="*/ 618449 h 618449"/>
                <a:gd name="connsiteX1" fmla="*/ 105732 w 1436557"/>
                <a:gd name="connsiteY1" fmla="*/ 604161 h 618449"/>
                <a:gd name="connsiteX2" fmla="*/ 0 w 1436557"/>
                <a:gd name="connsiteY2" fmla="*/ 298707 h 618449"/>
                <a:gd name="connsiteX3" fmla="*/ 543345 w 1436557"/>
                <a:gd name="connsiteY3" fmla="*/ 0 h 618449"/>
                <a:gd name="connsiteX4" fmla="*/ 1112492 w 1436557"/>
                <a:gd name="connsiteY4" fmla="*/ 28971 h 618449"/>
                <a:gd name="connsiteX5" fmla="*/ 1436557 w 1436557"/>
                <a:gd name="connsiteY5" fmla="*/ 298707 h 618449"/>
                <a:gd name="connsiteX6" fmla="*/ 1110619 w 1436557"/>
                <a:gd name="connsiteY6" fmla="*/ 618449 h 618449"/>
                <a:gd name="connsiteX0" fmla="*/ 1110619 w 1436557"/>
                <a:gd name="connsiteY0" fmla="*/ 618575 h 618575"/>
                <a:gd name="connsiteX1" fmla="*/ 105732 w 1436557"/>
                <a:gd name="connsiteY1" fmla="*/ 604287 h 618575"/>
                <a:gd name="connsiteX2" fmla="*/ 0 w 1436557"/>
                <a:gd name="connsiteY2" fmla="*/ 298833 h 618575"/>
                <a:gd name="connsiteX3" fmla="*/ 543345 w 1436557"/>
                <a:gd name="connsiteY3" fmla="*/ 126 h 618575"/>
                <a:gd name="connsiteX4" fmla="*/ 1026374 w 1436557"/>
                <a:gd name="connsiteY4" fmla="*/ 0 h 618575"/>
                <a:gd name="connsiteX5" fmla="*/ 1436557 w 1436557"/>
                <a:gd name="connsiteY5" fmla="*/ 298833 h 618575"/>
                <a:gd name="connsiteX6" fmla="*/ 1110619 w 1436557"/>
                <a:gd name="connsiteY6" fmla="*/ 618575 h 618575"/>
                <a:gd name="connsiteX0" fmla="*/ 1110619 w 1436557"/>
                <a:gd name="connsiteY0" fmla="*/ 633960 h 633960"/>
                <a:gd name="connsiteX1" fmla="*/ 105732 w 1436557"/>
                <a:gd name="connsiteY1" fmla="*/ 619672 h 633960"/>
                <a:gd name="connsiteX2" fmla="*/ 0 w 1436557"/>
                <a:gd name="connsiteY2" fmla="*/ 314218 h 633960"/>
                <a:gd name="connsiteX3" fmla="*/ 543345 w 1436557"/>
                <a:gd name="connsiteY3" fmla="*/ 15511 h 633960"/>
                <a:gd name="connsiteX4" fmla="*/ 1026374 w 1436557"/>
                <a:gd name="connsiteY4" fmla="*/ 0 h 633960"/>
                <a:gd name="connsiteX5" fmla="*/ 1436557 w 1436557"/>
                <a:gd name="connsiteY5" fmla="*/ 314218 h 633960"/>
                <a:gd name="connsiteX6" fmla="*/ 1110619 w 1436557"/>
                <a:gd name="connsiteY6" fmla="*/ 633960 h 633960"/>
                <a:gd name="connsiteX0" fmla="*/ 1093032 w 1418970"/>
                <a:gd name="connsiteY0" fmla="*/ 633960 h 633960"/>
                <a:gd name="connsiteX1" fmla="*/ 88145 w 1418970"/>
                <a:gd name="connsiteY1" fmla="*/ 619672 h 633960"/>
                <a:gd name="connsiteX2" fmla="*/ 0 w 1418970"/>
                <a:gd name="connsiteY2" fmla="*/ 314449 h 633960"/>
                <a:gd name="connsiteX3" fmla="*/ 525758 w 1418970"/>
                <a:gd name="connsiteY3" fmla="*/ 15511 h 633960"/>
                <a:gd name="connsiteX4" fmla="*/ 1008787 w 1418970"/>
                <a:gd name="connsiteY4" fmla="*/ 0 h 633960"/>
                <a:gd name="connsiteX5" fmla="*/ 1418970 w 1418970"/>
                <a:gd name="connsiteY5" fmla="*/ 314218 h 633960"/>
                <a:gd name="connsiteX6" fmla="*/ 1093032 w 1418970"/>
                <a:gd name="connsiteY6" fmla="*/ 633960 h 633960"/>
                <a:gd name="connsiteX0" fmla="*/ 1093032 w 1418970"/>
                <a:gd name="connsiteY0" fmla="*/ 619412 h 619412"/>
                <a:gd name="connsiteX1" fmla="*/ 88145 w 1418970"/>
                <a:gd name="connsiteY1" fmla="*/ 605124 h 619412"/>
                <a:gd name="connsiteX2" fmla="*/ 0 w 1418970"/>
                <a:gd name="connsiteY2" fmla="*/ 299901 h 619412"/>
                <a:gd name="connsiteX3" fmla="*/ 525758 w 1418970"/>
                <a:gd name="connsiteY3" fmla="*/ 963 h 619412"/>
                <a:gd name="connsiteX4" fmla="*/ 1007382 w 1418970"/>
                <a:gd name="connsiteY4" fmla="*/ 0 h 619412"/>
                <a:gd name="connsiteX5" fmla="*/ 1418970 w 1418970"/>
                <a:gd name="connsiteY5" fmla="*/ 299670 h 619412"/>
                <a:gd name="connsiteX6" fmla="*/ 1093032 w 1418970"/>
                <a:gd name="connsiteY6" fmla="*/ 619412 h 6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8970" h="619412">
                  <a:moveTo>
                    <a:pt x="1093032" y="619412"/>
                  </a:moveTo>
                  <a:lnTo>
                    <a:pt x="88145" y="605124"/>
                  </a:lnTo>
                  <a:lnTo>
                    <a:pt x="0" y="299901"/>
                  </a:lnTo>
                  <a:lnTo>
                    <a:pt x="525758" y="963"/>
                  </a:lnTo>
                  <a:lnTo>
                    <a:pt x="1007382" y="0"/>
                  </a:lnTo>
                  <a:lnTo>
                    <a:pt x="1418970" y="299670"/>
                  </a:lnTo>
                  <a:lnTo>
                    <a:pt x="1093032" y="6194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 rot="15201551" flipV="1">
              <a:off x="505555" y="705543"/>
              <a:ext cx="933457" cy="83184"/>
              <a:chOff x="0" y="0"/>
              <a:chExt cx="1304925" cy="119062"/>
            </a:xfrm>
          </p:grpSpPr>
          <p:sp>
            <p:nvSpPr>
              <p:cNvPr id="118" name="椭圆 117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21" name="直接连接符 120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椭圆 123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18230925">
              <a:off x="-205154" y="466685"/>
              <a:ext cx="874792" cy="84350"/>
              <a:chOff x="0" y="0"/>
              <a:chExt cx="1304925" cy="119062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矩形 82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17721001">
              <a:off x="-196364" y="692354"/>
              <a:ext cx="983098" cy="90133"/>
              <a:chOff x="0" y="0"/>
              <a:chExt cx="1304925" cy="119062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75" name="直接连接符 74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矩形 75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77" name="直接连接符 76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椭圆 79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559777" y="1164211"/>
              <a:ext cx="166370" cy="71120"/>
              <a:chOff x="0" y="0"/>
              <a:chExt cx="166370" cy="71120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0" y="0"/>
                <a:ext cx="166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381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762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114300" y="0"/>
                <a:ext cx="38100" cy="71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 rot="14199099" flipV="1">
              <a:off x="760538" y="456432"/>
              <a:ext cx="875659" cy="80646"/>
              <a:chOff x="0" y="0"/>
              <a:chExt cx="1304925" cy="119062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矩形 63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椭圆 67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15385336" flipV="1">
              <a:off x="655023" y="260065"/>
              <a:ext cx="569767" cy="49623"/>
              <a:chOff x="0" y="0"/>
              <a:chExt cx="1304925" cy="11906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85725" y="57150"/>
                <a:ext cx="4044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/>
              <p:cNvSpPr/>
              <p:nvPr/>
            </p:nvSpPr>
            <p:spPr>
              <a:xfrm>
                <a:off x="490538" y="0"/>
                <a:ext cx="223520" cy="11874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714375" y="0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714375" y="119062"/>
                <a:ext cx="2146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14375" y="57150"/>
                <a:ext cx="5048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16686739" flipV="1">
              <a:off x="281358" y="255676"/>
              <a:ext cx="565717" cy="59519"/>
              <a:chOff x="0" y="-901"/>
              <a:chExt cx="1304925" cy="123711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 rot="16686739">
                <a:off x="216212" y="-83114"/>
                <a:ext cx="42654" cy="2796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矩形 49"/>
              <p:cNvSpPr/>
              <p:nvPr/>
            </p:nvSpPr>
            <p:spPr>
              <a:xfrm>
                <a:off x="386091" y="769"/>
                <a:ext cx="223521" cy="1187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612212" y="-901"/>
                <a:ext cx="2146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601109" y="122810"/>
                <a:ext cx="2146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16686739">
                <a:off x="877710" y="-243817"/>
                <a:ext cx="74706" cy="6006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>
                <a:off x="1219200" y="14287"/>
                <a:ext cx="85725" cy="857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流程图: 准备 157782"/>
            <p:cNvSpPr/>
            <p:nvPr/>
          </p:nvSpPr>
          <p:spPr>
            <a:xfrm>
              <a:off x="454269" y="3626"/>
              <a:ext cx="514591" cy="309245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9265"/>
                <a:gd name="connsiteY0" fmla="*/ 7245 h 10000"/>
                <a:gd name="connsiteX1" fmla="*/ 1265 w 9265"/>
                <a:gd name="connsiteY1" fmla="*/ 0 h 10000"/>
                <a:gd name="connsiteX2" fmla="*/ 7265 w 9265"/>
                <a:gd name="connsiteY2" fmla="*/ 0 h 10000"/>
                <a:gd name="connsiteX3" fmla="*/ 9265 w 9265"/>
                <a:gd name="connsiteY3" fmla="*/ 5000 h 10000"/>
                <a:gd name="connsiteX4" fmla="*/ 7265 w 9265"/>
                <a:gd name="connsiteY4" fmla="*/ 10000 h 10000"/>
                <a:gd name="connsiteX5" fmla="*/ 1265 w 9265"/>
                <a:gd name="connsiteY5" fmla="*/ 10000 h 10000"/>
                <a:gd name="connsiteX6" fmla="*/ 0 w 9265"/>
                <a:gd name="connsiteY6" fmla="*/ 7245 h 10000"/>
                <a:gd name="connsiteX0" fmla="*/ 0 w 9207"/>
                <a:gd name="connsiteY0" fmla="*/ 7245 h 10000"/>
                <a:gd name="connsiteX1" fmla="*/ 1365 w 9207"/>
                <a:gd name="connsiteY1" fmla="*/ 0 h 10000"/>
                <a:gd name="connsiteX2" fmla="*/ 7841 w 9207"/>
                <a:gd name="connsiteY2" fmla="*/ 0 h 10000"/>
                <a:gd name="connsiteX3" fmla="*/ 9207 w 9207"/>
                <a:gd name="connsiteY3" fmla="*/ 7041 h 10000"/>
                <a:gd name="connsiteX4" fmla="*/ 7841 w 9207"/>
                <a:gd name="connsiteY4" fmla="*/ 10000 h 10000"/>
                <a:gd name="connsiteX5" fmla="*/ 1365 w 9207"/>
                <a:gd name="connsiteY5" fmla="*/ 10000 h 10000"/>
                <a:gd name="connsiteX6" fmla="*/ 0 w 9207"/>
                <a:gd name="connsiteY6" fmla="*/ 7245 h 10000"/>
                <a:gd name="connsiteX0" fmla="*/ 0 w 10000"/>
                <a:gd name="connsiteY0" fmla="*/ 7245 h 10000"/>
                <a:gd name="connsiteX1" fmla="*/ 890 w 10000"/>
                <a:gd name="connsiteY1" fmla="*/ 3367 h 10000"/>
                <a:gd name="connsiteX2" fmla="*/ 8516 w 10000"/>
                <a:gd name="connsiteY2" fmla="*/ 0 h 10000"/>
                <a:gd name="connsiteX3" fmla="*/ 10000 w 10000"/>
                <a:gd name="connsiteY3" fmla="*/ 7041 h 10000"/>
                <a:gd name="connsiteX4" fmla="*/ 8516 w 10000"/>
                <a:gd name="connsiteY4" fmla="*/ 10000 h 10000"/>
                <a:gd name="connsiteX5" fmla="*/ 1483 w 10000"/>
                <a:gd name="connsiteY5" fmla="*/ 10000 h 10000"/>
                <a:gd name="connsiteX6" fmla="*/ 0 w 10000"/>
                <a:gd name="connsiteY6" fmla="*/ 7245 h 10000"/>
                <a:gd name="connsiteX0" fmla="*/ 0 w 10000"/>
                <a:gd name="connsiteY0" fmla="*/ 3878 h 6633"/>
                <a:gd name="connsiteX1" fmla="*/ 890 w 10000"/>
                <a:gd name="connsiteY1" fmla="*/ 0 h 6633"/>
                <a:gd name="connsiteX2" fmla="*/ 9411 w 10000"/>
                <a:gd name="connsiteY2" fmla="*/ 306 h 6633"/>
                <a:gd name="connsiteX3" fmla="*/ 10000 w 10000"/>
                <a:gd name="connsiteY3" fmla="*/ 3674 h 6633"/>
                <a:gd name="connsiteX4" fmla="*/ 8516 w 10000"/>
                <a:gd name="connsiteY4" fmla="*/ 6633 h 6633"/>
                <a:gd name="connsiteX5" fmla="*/ 1483 w 10000"/>
                <a:gd name="connsiteY5" fmla="*/ 6633 h 6633"/>
                <a:gd name="connsiteX6" fmla="*/ 0 w 10000"/>
                <a:gd name="connsiteY6" fmla="*/ 3878 h 6633"/>
                <a:gd name="connsiteX0" fmla="*/ 0 w 10000"/>
                <a:gd name="connsiteY0" fmla="*/ 5847 h 10000"/>
                <a:gd name="connsiteX1" fmla="*/ 3714 w 10000"/>
                <a:gd name="connsiteY1" fmla="*/ 0 h 10000"/>
                <a:gd name="connsiteX2" fmla="*/ 9411 w 10000"/>
                <a:gd name="connsiteY2" fmla="*/ 461 h 10000"/>
                <a:gd name="connsiteX3" fmla="*/ 10000 w 10000"/>
                <a:gd name="connsiteY3" fmla="*/ 5539 h 10000"/>
                <a:gd name="connsiteX4" fmla="*/ 8516 w 10000"/>
                <a:gd name="connsiteY4" fmla="*/ 10000 h 10000"/>
                <a:gd name="connsiteX5" fmla="*/ 1483 w 10000"/>
                <a:gd name="connsiteY5" fmla="*/ 10000 h 10000"/>
                <a:gd name="connsiteX6" fmla="*/ 0 w 10000"/>
                <a:gd name="connsiteY6" fmla="*/ 5847 h 10000"/>
                <a:gd name="connsiteX0" fmla="*/ 0 w 9307"/>
                <a:gd name="connsiteY0" fmla="*/ 4769 h 10000"/>
                <a:gd name="connsiteX1" fmla="*/ 3021 w 9307"/>
                <a:gd name="connsiteY1" fmla="*/ 0 h 10000"/>
                <a:gd name="connsiteX2" fmla="*/ 8718 w 9307"/>
                <a:gd name="connsiteY2" fmla="*/ 461 h 10000"/>
                <a:gd name="connsiteX3" fmla="*/ 9307 w 9307"/>
                <a:gd name="connsiteY3" fmla="*/ 5539 h 10000"/>
                <a:gd name="connsiteX4" fmla="*/ 7823 w 9307"/>
                <a:gd name="connsiteY4" fmla="*/ 10000 h 10000"/>
                <a:gd name="connsiteX5" fmla="*/ 790 w 9307"/>
                <a:gd name="connsiteY5" fmla="*/ 10000 h 10000"/>
                <a:gd name="connsiteX6" fmla="*/ 0 w 9307"/>
                <a:gd name="connsiteY6" fmla="*/ 4769 h 10000"/>
                <a:gd name="connsiteX0" fmla="*/ 0 w 11495"/>
                <a:gd name="connsiteY0" fmla="*/ 4769 h 10000"/>
                <a:gd name="connsiteX1" fmla="*/ 3246 w 11495"/>
                <a:gd name="connsiteY1" fmla="*/ 0 h 10000"/>
                <a:gd name="connsiteX2" fmla="*/ 9367 w 11495"/>
                <a:gd name="connsiteY2" fmla="*/ 461 h 10000"/>
                <a:gd name="connsiteX3" fmla="*/ 11495 w 11495"/>
                <a:gd name="connsiteY3" fmla="*/ 6001 h 10000"/>
                <a:gd name="connsiteX4" fmla="*/ 8406 w 11495"/>
                <a:gd name="connsiteY4" fmla="*/ 10000 h 10000"/>
                <a:gd name="connsiteX5" fmla="*/ 849 w 11495"/>
                <a:gd name="connsiteY5" fmla="*/ 10000 h 10000"/>
                <a:gd name="connsiteX6" fmla="*/ 0 w 11495"/>
                <a:gd name="connsiteY6" fmla="*/ 4769 h 10000"/>
                <a:gd name="connsiteX0" fmla="*/ 0 w 11234"/>
                <a:gd name="connsiteY0" fmla="*/ 4769 h 10000"/>
                <a:gd name="connsiteX1" fmla="*/ 3246 w 11234"/>
                <a:gd name="connsiteY1" fmla="*/ 0 h 10000"/>
                <a:gd name="connsiteX2" fmla="*/ 9367 w 11234"/>
                <a:gd name="connsiteY2" fmla="*/ 461 h 10000"/>
                <a:gd name="connsiteX3" fmla="*/ 11234 w 11234"/>
                <a:gd name="connsiteY3" fmla="*/ 5539 h 10000"/>
                <a:gd name="connsiteX4" fmla="*/ 8406 w 11234"/>
                <a:gd name="connsiteY4" fmla="*/ 10000 h 10000"/>
                <a:gd name="connsiteX5" fmla="*/ 849 w 11234"/>
                <a:gd name="connsiteY5" fmla="*/ 10000 h 10000"/>
                <a:gd name="connsiteX6" fmla="*/ 0 w 11234"/>
                <a:gd name="connsiteY6" fmla="*/ 4769 h 10000"/>
                <a:gd name="connsiteX0" fmla="*/ 0 w 12772"/>
                <a:gd name="connsiteY0" fmla="*/ 4769 h 10000"/>
                <a:gd name="connsiteX1" fmla="*/ 3246 w 12772"/>
                <a:gd name="connsiteY1" fmla="*/ 0 h 10000"/>
                <a:gd name="connsiteX2" fmla="*/ 9367 w 12772"/>
                <a:gd name="connsiteY2" fmla="*/ 461 h 10000"/>
                <a:gd name="connsiteX3" fmla="*/ 12772 w 12772"/>
                <a:gd name="connsiteY3" fmla="*/ 5847 h 10000"/>
                <a:gd name="connsiteX4" fmla="*/ 8406 w 12772"/>
                <a:gd name="connsiteY4" fmla="*/ 10000 h 10000"/>
                <a:gd name="connsiteX5" fmla="*/ 849 w 12772"/>
                <a:gd name="connsiteY5" fmla="*/ 10000 h 10000"/>
                <a:gd name="connsiteX6" fmla="*/ 0 w 12772"/>
                <a:gd name="connsiteY6" fmla="*/ 4769 h 10000"/>
                <a:gd name="connsiteX0" fmla="*/ 0 w 12772"/>
                <a:gd name="connsiteY0" fmla="*/ 4769 h 10000"/>
                <a:gd name="connsiteX1" fmla="*/ 3246 w 12772"/>
                <a:gd name="connsiteY1" fmla="*/ 0 h 10000"/>
                <a:gd name="connsiteX2" fmla="*/ 10219 w 12772"/>
                <a:gd name="connsiteY2" fmla="*/ 1231 h 10000"/>
                <a:gd name="connsiteX3" fmla="*/ 12772 w 12772"/>
                <a:gd name="connsiteY3" fmla="*/ 5847 h 10000"/>
                <a:gd name="connsiteX4" fmla="*/ 8406 w 12772"/>
                <a:gd name="connsiteY4" fmla="*/ 10000 h 10000"/>
                <a:gd name="connsiteX5" fmla="*/ 849 w 12772"/>
                <a:gd name="connsiteY5" fmla="*/ 10000 h 10000"/>
                <a:gd name="connsiteX6" fmla="*/ 0 w 12772"/>
                <a:gd name="connsiteY6" fmla="*/ 4769 h 10000"/>
                <a:gd name="connsiteX0" fmla="*/ 0 w 12772"/>
                <a:gd name="connsiteY0" fmla="*/ 4769 h 10000"/>
                <a:gd name="connsiteX1" fmla="*/ 3246 w 12772"/>
                <a:gd name="connsiteY1" fmla="*/ 0 h 10000"/>
                <a:gd name="connsiteX2" fmla="*/ 9997 w 12772"/>
                <a:gd name="connsiteY2" fmla="*/ 0 h 10000"/>
                <a:gd name="connsiteX3" fmla="*/ 12772 w 12772"/>
                <a:gd name="connsiteY3" fmla="*/ 5847 h 10000"/>
                <a:gd name="connsiteX4" fmla="*/ 8406 w 12772"/>
                <a:gd name="connsiteY4" fmla="*/ 10000 h 10000"/>
                <a:gd name="connsiteX5" fmla="*/ 849 w 12772"/>
                <a:gd name="connsiteY5" fmla="*/ 10000 h 10000"/>
                <a:gd name="connsiteX6" fmla="*/ 0 w 12772"/>
                <a:gd name="connsiteY6" fmla="*/ 4769 h 10000"/>
                <a:gd name="connsiteX0" fmla="*/ 0 w 12772"/>
                <a:gd name="connsiteY0" fmla="*/ 4769 h 10000"/>
                <a:gd name="connsiteX1" fmla="*/ 3246 w 12772"/>
                <a:gd name="connsiteY1" fmla="*/ 0 h 10000"/>
                <a:gd name="connsiteX2" fmla="*/ 9997 w 12772"/>
                <a:gd name="connsiteY2" fmla="*/ 0 h 10000"/>
                <a:gd name="connsiteX3" fmla="*/ 12772 w 12772"/>
                <a:gd name="connsiteY3" fmla="*/ 5847 h 10000"/>
                <a:gd name="connsiteX4" fmla="*/ 8406 w 12772"/>
                <a:gd name="connsiteY4" fmla="*/ 10000 h 10000"/>
                <a:gd name="connsiteX5" fmla="*/ 849 w 12772"/>
                <a:gd name="connsiteY5" fmla="*/ 10000 h 10000"/>
                <a:gd name="connsiteX6" fmla="*/ 0 w 12772"/>
                <a:gd name="connsiteY6" fmla="*/ 4769 h 10000"/>
                <a:gd name="connsiteX0" fmla="*/ 0 w 11904"/>
                <a:gd name="connsiteY0" fmla="*/ 4769 h 10000"/>
                <a:gd name="connsiteX1" fmla="*/ 3246 w 11904"/>
                <a:gd name="connsiteY1" fmla="*/ 0 h 10000"/>
                <a:gd name="connsiteX2" fmla="*/ 9997 w 11904"/>
                <a:gd name="connsiteY2" fmla="*/ 0 h 10000"/>
                <a:gd name="connsiteX3" fmla="*/ 11904 w 11904"/>
                <a:gd name="connsiteY3" fmla="*/ 4153 h 10000"/>
                <a:gd name="connsiteX4" fmla="*/ 8406 w 11904"/>
                <a:gd name="connsiteY4" fmla="*/ 10000 h 10000"/>
                <a:gd name="connsiteX5" fmla="*/ 849 w 11904"/>
                <a:gd name="connsiteY5" fmla="*/ 10000 h 10000"/>
                <a:gd name="connsiteX6" fmla="*/ 0 w 11904"/>
                <a:gd name="connsiteY6" fmla="*/ 4769 h 10000"/>
                <a:gd name="connsiteX0" fmla="*/ 0 w 11904"/>
                <a:gd name="connsiteY0" fmla="*/ 4769 h 10000"/>
                <a:gd name="connsiteX1" fmla="*/ 3246 w 11904"/>
                <a:gd name="connsiteY1" fmla="*/ 0 h 10000"/>
                <a:gd name="connsiteX2" fmla="*/ 9997 w 11904"/>
                <a:gd name="connsiteY2" fmla="*/ 0 h 10000"/>
                <a:gd name="connsiteX3" fmla="*/ 11904 w 11904"/>
                <a:gd name="connsiteY3" fmla="*/ 4153 h 10000"/>
                <a:gd name="connsiteX4" fmla="*/ 9292 w 11904"/>
                <a:gd name="connsiteY4" fmla="*/ 10000 h 10000"/>
                <a:gd name="connsiteX5" fmla="*/ 849 w 11904"/>
                <a:gd name="connsiteY5" fmla="*/ 10000 h 10000"/>
                <a:gd name="connsiteX6" fmla="*/ 0 w 11904"/>
                <a:gd name="connsiteY6" fmla="*/ 476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" h="10000">
                  <a:moveTo>
                    <a:pt x="0" y="4769"/>
                  </a:moveTo>
                  <a:lnTo>
                    <a:pt x="3246" y="0"/>
                  </a:lnTo>
                  <a:lnTo>
                    <a:pt x="9997" y="0"/>
                  </a:lnTo>
                  <a:lnTo>
                    <a:pt x="11904" y="4153"/>
                  </a:lnTo>
                  <a:lnTo>
                    <a:pt x="9292" y="10000"/>
                  </a:lnTo>
                  <a:lnTo>
                    <a:pt x="849" y="10000"/>
                  </a:lnTo>
                  <a:lnTo>
                    <a:pt x="0" y="47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26" name="图片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9954" y="1873"/>
            <a:ext cx="1694045" cy="1057084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7860274" y="1025827"/>
            <a:ext cx="1101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球铰链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39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60400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并联机构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15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902" y="1231900"/>
            <a:ext cx="3781778" cy="2297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902" y="3972560"/>
            <a:ext cx="3781778" cy="2312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9790" y="1231900"/>
            <a:ext cx="3148636" cy="2297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4100" y="3510895"/>
            <a:ext cx="397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自由度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RPR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7293" y="3972560"/>
            <a:ext cx="3470708" cy="23114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915" y="6284051"/>
            <a:ext cx="3729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同济大学</a:t>
            </a:r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8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自由度驾驶模拟器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7293" y="6284051"/>
            <a:ext cx="347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+mn-lt"/>
                <a:ea typeface="黑体" panose="02010609060101010101" pitchFamily="49" charset="-122"/>
              </a:rPr>
              <a:t>C919</a:t>
            </a:r>
            <a:r>
              <a:rPr lang="zh-CN" altLang="en-US" sz="2000" dirty="0" smtClean="0">
                <a:latin typeface="+mn-lt"/>
                <a:ea typeface="黑体" panose="02010609060101010101" pitchFamily="49" charset="-122"/>
              </a:rPr>
              <a:t>驾驶模拟器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03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7" y="1279604"/>
            <a:ext cx="701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3.2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三维空间并联机构：正交结构，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6DOF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1174283"/>
            <a:ext cx="8243352" cy="4150199"/>
          </a:xfrm>
          <a:prstGeom prst="roundRect">
            <a:avLst>
              <a:gd name="adj" fmla="val 721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34629" y="4308819"/>
            <a:ext cx="3171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2-2-2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正交结构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PS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支链，每组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条，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P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主动运动，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S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被动运动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4860758" y="4308819"/>
            <a:ext cx="3665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3-2-1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正交结构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SPS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支链，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条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/2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条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/1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条，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组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00CC"/>
                </a:solidFill>
                <a:ea typeface="黑体" panose="02010609060101010101" pitchFamily="49" charset="-122"/>
              </a:rPr>
              <a:t>P</a:t>
            </a:r>
            <a:r>
              <a:rPr lang="zh-CN" altLang="en-US" sz="2000" dirty="0">
                <a:solidFill>
                  <a:srgbClr val="0000CC"/>
                </a:solidFill>
                <a:ea typeface="黑体" panose="02010609060101010101" pitchFamily="49" charset="-122"/>
              </a:rPr>
              <a:t>主动运动，</a:t>
            </a:r>
            <a:r>
              <a:rPr lang="en-US" altLang="zh-CN" sz="2000" dirty="0">
                <a:solidFill>
                  <a:srgbClr val="0000CC"/>
                </a:solidFill>
                <a:ea typeface="黑体" panose="02010609060101010101" pitchFamily="49" charset="-122"/>
              </a:rPr>
              <a:t>S</a:t>
            </a:r>
            <a:r>
              <a:rPr lang="zh-CN" altLang="en-US" sz="2000" dirty="0">
                <a:solidFill>
                  <a:srgbClr val="0000CC"/>
                </a:solidFill>
                <a:ea typeface="黑体" panose="02010609060101010101" pitchFamily="49" charset="-122"/>
              </a:rPr>
              <a:t>被动</a:t>
            </a:r>
            <a:r>
              <a:rPr lang="zh-CN" altLang="en-US" sz="2000" dirty="0" smtClean="0">
                <a:solidFill>
                  <a:srgbClr val="0000CC"/>
                </a:solidFill>
                <a:ea typeface="黑体" panose="02010609060101010101" pitchFamily="49" charset="-122"/>
              </a:rPr>
              <a:t>运动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529376" y="5490200"/>
            <a:ext cx="8243352" cy="106875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29376" y="5543290"/>
            <a:ext cx="8243352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(1) 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位置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和姿态耦合性弱。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运动范围与精度取决于运动支链的驱动与传动方式，既能较大范围、较低精度运动，又能较小范围、较高精度运动。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(3)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运动学和逆向运动学较简单。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468177"/>
            <a:ext cx="1905000" cy="317634"/>
          </a:xfrm>
        </p:spPr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16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49" y="1837436"/>
            <a:ext cx="3367035" cy="2482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5211527" y="1776741"/>
            <a:ext cx="2586038" cy="2543175"/>
            <a:chOff x="0" y="0"/>
            <a:chExt cx="1725706" cy="169432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25706" cy="16943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" name="直接箭头连接符 40"/>
            <p:cNvCxnSpPr/>
            <p:nvPr/>
          </p:nvCxnSpPr>
          <p:spPr>
            <a:xfrm flipH="1">
              <a:off x="309282" y="1461247"/>
              <a:ext cx="107577" cy="1344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416859" y="1465729"/>
              <a:ext cx="1568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416859" y="1299882"/>
              <a:ext cx="0" cy="161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2"/>
            <p:cNvSpPr txBox="1">
              <a:spLocks noChangeArrowheads="1"/>
            </p:cNvSpPr>
            <p:nvPr/>
          </p:nvSpPr>
          <p:spPr bwMode="auto">
            <a:xfrm>
              <a:off x="197224" y="1425388"/>
              <a:ext cx="170180" cy="18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en-US" sz="750" kern="100">
                  <a:effectLst/>
                  <a:latin typeface="Times New Roman"/>
                  <a:ea typeface="宋体"/>
                  <a:cs typeface="Calibri"/>
                </a:rPr>
                <a:t>X</a:t>
              </a:r>
              <a:endParaRPr lang="zh-CN" sz="1050" kern="100">
                <a:effectLst/>
                <a:latin typeface="Times New Roman"/>
                <a:ea typeface="宋体"/>
                <a:cs typeface="Calibri"/>
              </a:endParaRPr>
            </a:p>
          </p:txBody>
        </p:sp>
        <p:sp>
          <p:nvSpPr>
            <p:cNvPr id="45" name="文本框 2"/>
            <p:cNvSpPr txBox="1">
              <a:spLocks noChangeArrowheads="1"/>
            </p:cNvSpPr>
            <p:nvPr/>
          </p:nvSpPr>
          <p:spPr bwMode="auto">
            <a:xfrm>
              <a:off x="542365" y="1385047"/>
              <a:ext cx="170180" cy="18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en-US" sz="750" kern="100">
                  <a:effectLst/>
                  <a:latin typeface="Times New Roman"/>
                  <a:ea typeface="宋体"/>
                  <a:cs typeface="Calibri"/>
                </a:rPr>
                <a:t>Y</a:t>
              </a:r>
              <a:endParaRPr lang="zh-CN" sz="1050" kern="100">
                <a:effectLst/>
                <a:latin typeface="Times New Roman"/>
                <a:ea typeface="宋体"/>
                <a:cs typeface="Calibri"/>
              </a:endParaRPr>
            </a:p>
          </p:txBody>
        </p:sp>
        <p:sp>
          <p:nvSpPr>
            <p:cNvPr id="46" name="文本框 2"/>
            <p:cNvSpPr txBox="1">
              <a:spLocks noChangeArrowheads="1"/>
            </p:cNvSpPr>
            <p:nvPr/>
          </p:nvSpPr>
          <p:spPr bwMode="auto">
            <a:xfrm>
              <a:off x="421341" y="1228165"/>
              <a:ext cx="170180" cy="183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en-US" sz="750" kern="100">
                  <a:effectLst/>
                  <a:latin typeface="Times New Roman"/>
                  <a:ea typeface="宋体"/>
                  <a:cs typeface="Calibri"/>
                </a:rPr>
                <a:t>Z</a:t>
              </a:r>
              <a:endParaRPr lang="zh-CN" sz="1050" kern="100">
                <a:effectLst/>
                <a:latin typeface="Times New Roman"/>
                <a:ea typeface="宋体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300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3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并联机构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5147" y="1279604"/>
            <a:ext cx="7018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3.2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三维空间并联机构：绳索结构，</a:t>
            </a:r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6DOF</a:t>
            </a:r>
            <a:endParaRPr lang="zh-CN" altLang="en-US" dirty="0">
              <a:latin typeface="+mn-lt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1174283"/>
            <a:ext cx="8243352" cy="4312117"/>
          </a:xfrm>
          <a:prstGeom prst="roundRect">
            <a:avLst>
              <a:gd name="adj" fmla="val 721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2319050" y="4897132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条绳索牵引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529376" y="5788575"/>
            <a:ext cx="8243352" cy="534377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29376" y="5841665"/>
            <a:ext cx="824335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成本较低。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工作范围大。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(3)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控制难度高。</a:t>
            </a:r>
            <a:endParaRPr lang="zh-CN" altLang="en-US" sz="20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468177"/>
            <a:ext cx="1905000" cy="317634"/>
          </a:xfrm>
        </p:spPr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17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436" y="2042462"/>
            <a:ext cx="4437523" cy="275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4305" y="1741269"/>
            <a:ext cx="2596727" cy="1936909"/>
          </a:xfrm>
          <a:prstGeom prst="rect">
            <a:avLst/>
          </a:prstGeom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48" t="29782" r="30193" b="30106"/>
          <a:stretch/>
        </p:blipFill>
        <p:spPr bwMode="auto">
          <a:xfrm>
            <a:off x="5697197" y="3584244"/>
            <a:ext cx="2603835" cy="178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085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569325" cy="57626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</a:t>
            </a:r>
            <a:r>
              <a:rPr lang="zh-CN" altLang="en-US" sz="3600" dirty="0">
                <a:solidFill>
                  <a:schemeClr val="tx1"/>
                </a:solidFill>
                <a:ea typeface="黑体" pitchFamily="49" charset="-122"/>
              </a:rPr>
              <a:t>运动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机构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052513"/>
            <a:ext cx="8642350" cy="45862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70000"/>
              <a:buFont typeface="Wingdings" pitchFamily="2" charset="2"/>
              <a:buChar char="n"/>
            </a:pPr>
            <a:r>
              <a:rPr lang="zh-CN" altLang="en-US" smtClean="0">
                <a:latin typeface="黑体" pitchFamily="49" charset="-122"/>
                <a:ea typeface="黑体" pitchFamily="49" charset="-122"/>
              </a:rPr>
              <a:t>轮式</a:t>
            </a:r>
            <a:r>
              <a:rPr lang="zh-CN" altLang="en-US" smtClean="0">
                <a:ea typeface="黑体" pitchFamily="49" charset="-122"/>
              </a:rPr>
              <a:t>移动机构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mtClean="0">
                <a:latin typeface="黑体" pitchFamily="49" charset="-122"/>
                <a:ea typeface="黑体" pitchFamily="49" charset="-122"/>
              </a:rPr>
              <a:t>采用轮子实现运动。形式多样，具有单轮、双轮、多轮、正交轮等多种形式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mtClean="0">
                <a:latin typeface="黑体" pitchFamily="49" charset="-122"/>
                <a:ea typeface="黑体" pitchFamily="49" charset="-122"/>
              </a:rPr>
              <a:t>运动速度快，反应灵敏，应用广泛。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mtClean="0">
                <a:latin typeface="黑体" pitchFamily="49" charset="-122"/>
                <a:ea typeface="黑体" pitchFamily="49" charset="-122"/>
              </a:rPr>
              <a:t>只采用轮子越障能力较差，可以与其它方式结合提高越障能力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13067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569325" cy="57626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052513"/>
            <a:ext cx="8642350" cy="5472112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轮式移动机构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轨道上运行的多采用实心钢轮，室外路面行驶的采用充气轮胎，室内平坦地面上的可采用实心轮胎</a:t>
            </a:r>
            <a:r>
              <a:rPr lang="zh-CN" altLang="en-US" sz="2400" dirty="0" smtClean="0"/>
              <a:t> </a:t>
            </a:r>
            <a:endParaRPr lang="zh-CN" altLang="en-US" sz="2400" b="1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单轮运动机构：</a:t>
            </a:r>
            <a:r>
              <a:rPr lang="zh-CN" altLang="en-US" sz="2000" dirty="0" smtClean="0">
                <a:ea typeface="黑体" pitchFamily="49" charset="-122"/>
              </a:rPr>
              <a:t>采用一个轮子构成移动机构，平衡控制难度较大。</a:t>
            </a:r>
          </a:p>
          <a:p>
            <a:pPr lvl="1" eaLnBrk="1" hangingPunct="1"/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从外观上看它只有一个轮子，运动起来很像一个陀螺，事实上它的设计正是受到陀螺运动的启发。</a:t>
            </a:r>
          </a:p>
          <a:p>
            <a:pPr lvl="1" eaLnBrk="1" hangingPunct="1"/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单轮机器人的驱动部件是一个旋转的飞轮。飞轮的轴承上安装有双链条的操纵器和一个驱动马达。飞轮不仅可以使机器人实现稳定运行，还可以控制机器人运动的方向。与其它多轮、静态稳定的机器人相比，单轮机器人具有以下优点：对外界的扰动不敏感，可操作性强，运动时的滚动摩擦力较低，可以从倒地的状态中自动站立及水陆两栖</a:t>
            </a:r>
          </a:p>
          <a:p>
            <a:pPr lvl="1" eaLnBrk="1" hangingPunct="1"/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针对单轮机器人的研究工作主要包括：</a:t>
            </a:r>
          </a:p>
          <a:p>
            <a:pPr lvl="2" eaLnBrk="1" hangingPunct="1">
              <a:buFontTx/>
              <a:buNone/>
            </a:pP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(1) 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动态模型建立以及推进力与操纵机构的耦合和参数化问题；</a:t>
            </a:r>
          </a:p>
          <a:p>
            <a:pPr lvl="2" eaLnBrk="1" hangingPunct="1">
              <a:buFontTx/>
              <a:buNone/>
            </a:pP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(2) 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基于位置传感器的运动信息获取方法；</a:t>
            </a:r>
          </a:p>
          <a:p>
            <a:pPr lvl="2" eaLnBrk="1" hangingPunct="1">
              <a:buFontTx/>
              <a:buNone/>
            </a:pPr>
            <a:r>
              <a:rPr lang="en-US" altLang="zh-CN" sz="1800" dirty="0" smtClean="0">
                <a:latin typeface="黑体" pitchFamily="49" charset="-122"/>
                <a:ea typeface="黑体" pitchFamily="49" charset="-122"/>
              </a:rPr>
              <a:t>(3) </a:t>
            </a:r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动态稳定而静态不稳定的控制方案。</a:t>
            </a:r>
            <a:endParaRPr lang="zh-CN" altLang="en-US" sz="1800" b="1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755650" y="5949950"/>
            <a:ext cx="71294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/>
              <a:t>引自：</a:t>
            </a:r>
            <a:r>
              <a:rPr kumimoji="0" lang="en-US" altLang="zh-CN" sz="2000"/>
              <a:t>http://arl.acae.cuhk.edu.hk/node/341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/>
              <a:t>Advanced Robotics Lab, The Chinese University of Hong Kong 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6516688" y="580548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>
                <a:ea typeface="黑体" pitchFamily="49" charset="-122"/>
              </a:rPr>
              <a:t>徐扬生 院士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42718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09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机器人构型</a:t>
            </a:r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7005AE6-3F77-44FD-AAA8-FA837ECF6E85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723900" y="1562100"/>
            <a:ext cx="7772400" cy="471513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本次课内容提要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 基本概念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串联机构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并联机构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轮式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机构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复合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机构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仿生机构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变胞机构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微纳机构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569325" cy="57626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11" name="Picture 10" descr="独轮电动车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5739" y="4083853"/>
            <a:ext cx="2355955" cy="208594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6f061d950a7b0208146fbab261d9f2d3572cc83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6825" y="4083853"/>
            <a:ext cx="2268462" cy="208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u=1041398035,12860897&amp;fm=11&amp;gp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898" y="4083853"/>
            <a:ext cx="1925927" cy="208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 descr="u=1827518853,2748202227&amp;fm=11&amp;gp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0791" y="4083853"/>
            <a:ext cx="1938029" cy="208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5"/>
          <p:cNvGrpSpPr>
            <a:grpSpLocks/>
          </p:cNvGrpSpPr>
          <p:nvPr/>
        </p:nvGrpSpPr>
        <p:grpSpPr bwMode="auto">
          <a:xfrm>
            <a:off x="1591066" y="1127444"/>
            <a:ext cx="5719450" cy="2686902"/>
            <a:chOff x="476" y="1162"/>
            <a:chExt cx="4006" cy="2495"/>
          </a:xfrm>
        </p:grpSpPr>
        <p:pic>
          <p:nvPicPr>
            <p:cNvPr id="18" name="Picture 6" descr="singlewhe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162"/>
              <a:ext cx="2279" cy="2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 descr="singlewheel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1162"/>
              <a:ext cx="1738" cy="2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6331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569325" cy="576263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13" name="Picture 9" descr="独轮电动车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095542"/>
            <a:ext cx="81280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 descr="203fb80e7bec54e740e227c5bb389b504ec26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75" y="2522538"/>
            <a:ext cx="3046413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25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25538"/>
            <a:ext cx="4954587" cy="4970462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双轮运动机构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sz="2800" dirty="0" smtClean="0">
                <a:ea typeface="黑体" pitchFamily="49" charset="-122"/>
              </a:rPr>
              <a:t>采用两个轮子构成其移动机构，一种类似倒立摆，一种类似自行车。平衡问题。</a:t>
            </a: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23850" y="6208713"/>
            <a:ext cx="8424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/>
              <a:t>引自：</a:t>
            </a:r>
            <a:r>
              <a:rPr kumimoji="0" lang="en-US" altLang="zh-CN" sz="2000"/>
              <a:t>http://www.robotsky.com/techd/2008-10-22/12246350643555.html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5270500" y="5362575"/>
            <a:ext cx="3709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>
                <a:ea typeface="黑体" pitchFamily="49" charset="-122"/>
              </a:rPr>
              <a:t>2008</a:t>
            </a:r>
            <a:r>
              <a:rPr kumimoji="0" lang="zh-CN" altLang="en-US" sz="2000">
                <a:ea typeface="黑体" pitchFamily="49" charset="-122"/>
              </a:rPr>
              <a:t>年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意法半导体与早稻田大学推出高性能双轮倒立摆机器人 </a:t>
            </a:r>
          </a:p>
        </p:txBody>
      </p:sp>
      <p:pic>
        <p:nvPicPr>
          <p:cNvPr id="26631" name="Picture 6" descr="早稻田倒立摆1号机器人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535613" y="1173163"/>
            <a:ext cx="309245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2" name="Picture 7" descr="IMG_29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6438" y="2897188"/>
            <a:ext cx="4268787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ectangle 8"/>
          <p:cNvSpPr>
            <a:spLocks noChangeArrowheads="1"/>
          </p:cNvSpPr>
          <p:nvPr/>
        </p:nvSpPr>
        <p:spPr bwMode="auto">
          <a:xfrm>
            <a:off x="1931988" y="5594350"/>
            <a:ext cx="2959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>
                <a:ea typeface="黑体" pitchFamily="49" charset="-122"/>
              </a:rPr>
              <a:t>2011</a:t>
            </a:r>
            <a:r>
              <a:rPr kumimoji="0" lang="zh-CN" altLang="en-US" sz="2000">
                <a:ea typeface="黑体" pitchFamily="49" charset="-122"/>
              </a:rPr>
              <a:t>年</a:t>
            </a:r>
            <a:r>
              <a:rPr kumimoji="0" lang="en-US" altLang="zh-CN" sz="2000">
                <a:ea typeface="黑体" pitchFamily="49" charset="-122"/>
              </a:rPr>
              <a:t>9</a:t>
            </a:r>
            <a:r>
              <a:rPr kumimoji="0" lang="zh-CN" altLang="en-US" sz="2000">
                <a:ea typeface="黑体" pitchFamily="49" charset="-122"/>
              </a:rPr>
              <a:t>月</a:t>
            </a:r>
            <a:r>
              <a:rPr kumimoji="0" lang="en-US" altLang="zh-CN" sz="2000">
                <a:ea typeface="黑体" pitchFamily="49" charset="-122"/>
              </a:rPr>
              <a:t>30</a:t>
            </a:r>
            <a:r>
              <a:rPr kumimoji="0" lang="zh-CN" altLang="en-US" sz="2000">
                <a:ea typeface="黑体" pitchFamily="49" charset="-122"/>
              </a:rPr>
              <a:t>日美国旧金山</a:t>
            </a:r>
            <a:endParaRPr kumimoji="0" lang="zh-CN" altLang="en-US" sz="20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32927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8925" y="2205038"/>
            <a:ext cx="200501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205038"/>
            <a:ext cx="2087563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133600"/>
            <a:ext cx="2063750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416425"/>
            <a:ext cx="21812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6"/>
          <p:cNvSpPr txBox="1">
            <a:spLocks noChangeArrowheads="1"/>
          </p:cNvSpPr>
          <p:nvPr/>
        </p:nvSpPr>
        <p:spPr bwMode="auto">
          <a:xfrm>
            <a:off x="1476375" y="4005263"/>
            <a:ext cx="201771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(a) </a:t>
            </a:r>
            <a:r>
              <a:rPr kumimoji="0" lang="zh-CN" altLang="en-US" sz="1600">
                <a:ea typeface="黑体" pitchFamily="49" charset="-122"/>
              </a:rPr>
              <a:t>两轮独立驱动</a:t>
            </a:r>
          </a:p>
        </p:txBody>
      </p:sp>
      <p:sp>
        <p:nvSpPr>
          <p:cNvPr id="27656" name="Text Box 7"/>
          <p:cNvSpPr txBox="1">
            <a:spLocks noChangeArrowheads="1"/>
          </p:cNvSpPr>
          <p:nvPr/>
        </p:nvSpPr>
        <p:spPr bwMode="auto">
          <a:xfrm>
            <a:off x="3779838" y="4005263"/>
            <a:ext cx="2160587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(b) </a:t>
            </a:r>
            <a:r>
              <a:rPr kumimoji="0" lang="zh-CN" altLang="en-US" sz="1600">
                <a:ea typeface="黑体" pitchFamily="49" charset="-122"/>
              </a:rPr>
              <a:t>前轮驱动前轮导向</a:t>
            </a:r>
          </a:p>
        </p:txBody>
      </p:sp>
      <p:sp>
        <p:nvSpPr>
          <p:cNvPr id="27657" name="Text Box 8"/>
          <p:cNvSpPr txBox="1">
            <a:spLocks noChangeArrowheads="1"/>
          </p:cNvSpPr>
          <p:nvPr/>
        </p:nvSpPr>
        <p:spPr bwMode="auto">
          <a:xfrm>
            <a:off x="5940425" y="4005263"/>
            <a:ext cx="28082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(c) </a:t>
            </a:r>
            <a:r>
              <a:rPr kumimoji="0" lang="zh-CN" altLang="en-US" sz="1600">
                <a:ea typeface="黑体" pitchFamily="49" charset="-122"/>
              </a:rPr>
              <a:t>后轮差速器驱动前轮导向</a:t>
            </a:r>
          </a:p>
        </p:txBody>
      </p:sp>
      <p:sp>
        <p:nvSpPr>
          <p:cNvPr id="27658" name="Text Box 9"/>
          <p:cNvSpPr txBox="1">
            <a:spLocks noChangeArrowheads="1"/>
          </p:cNvSpPr>
          <p:nvPr/>
        </p:nvSpPr>
        <p:spPr bwMode="auto">
          <a:xfrm>
            <a:off x="3430588" y="6381750"/>
            <a:ext cx="27352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(e) </a:t>
            </a:r>
            <a:r>
              <a:rPr kumimoji="0" lang="zh-CN" altLang="en-US" sz="1600">
                <a:ea typeface="黑体" pitchFamily="49" charset="-122"/>
              </a:rPr>
              <a:t>两后轮独立驱动前轮导向</a:t>
            </a:r>
          </a:p>
        </p:txBody>
      </p:sp>
      <p:sp>
        <p:nvSpPr>
          <p:cNvPr id="27659" name="Text Box 10"/>
          <p:cNvSpPr txBox="1">
            <a:spLocks noChangeArrowheads="1"/>
          </p:cNvSpPr>
          <p:nvPr/>
        </p:nvSpPr>
        <p:spPr bwMode="auto">
          <a:xfrm>
            <a:off x="6454775" y="6381750"/>
            <a:ext cx="2220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 dirty="0">
                <a:ea typeface="黑体" pitchFamily="49" charset="-122"/>
              </a:rPr>
              <a:t>(f)  </a:t>
            </a:r>
            <a:r>
              <a:rPr kumimoji="0" lang="zh-CN" altLang="en-US" sz="1600" dirty="0">
                <a:ea typeface="黑体" pitchFamily="49" charset="-122"/>
              </a:rPr>
              <a:t>三轮全驱动全导向</a:t>
            </a:r>
          </a:p>
        </p:txBody>
      </p:sp>
      <p:pic>
        <p:nvPicPr>
          <p:cNvPr id="2766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7275" y="4354513"/>
            <a:ext cx="253047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1" name="Rectangle 1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27662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25538"/>
            <a:ext cx="8208962" cy="4970462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多轮运动机构：</a:t>
            </a:r>
            <a:r>
              <a:rPr lang="zh-CN" altLang="en-US" sz="2800" dirty="0" smtClean="0">
                <a:ea typeface="黑体" pitchFamily="49" charset="-122"/>
              </a:rPr>
              <a:t>采用两个以上轮子构成其移动机构。具有多种形式。</a:t>
            </a:r>
          </a:p>
        </p:txBody>
      </p:sp>
      <p:sp>
        <p:nvSpPr>
          <p:cNvPr id="27663" name="Text Box 14"/>
          <p:cNvSpPr txBox="1">
            <a:spLocks noChangeArrowheads="1"/>
          </p:cNvSpPr>
          <p:nvPr/>
        </p:nvSpPr>
        <p:spPr bwMode="auto">
          <a:xfrm>
            <a:off x="468313" y="2924175"/>
            <a:ext cx="6477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rgbClr val="FF0000"/>
                </a:solidFill>
                <a:ea typeface="黑体" pitchFamily="49" charset="-122"/>
              </a:rPr>
              <a:t>三轮机构</a:t>
            </a:r>
          </a:p>
        </p:txBody>
      </p:sp>
      <p:graphicFrame>
        <p:nvGraphicFramePr>
          <p:cNvPr id="27664" name="Object 15"/>
          <p:cNvGraphicFramePr>
            <a:graphicFrameLocks noGrp="1" noChangeAspect="1"/>
          </p:cNvGraphicFramePr>
          <p:nvPr>
            <p:ph sz="half" idx="2"/>
          </p:nvPr>
        </p:nvGraphicFramePr>
        <p:xfrm>
          <a:off x="1258888" y="4346575"/>
          <a:ext cx="2201862" cy="1962150"/>
        </p:xfrm>
        <a:graphic>
          <a:graphicData uri="http://schemas.openxmlformats.org/presentationml/2006/ole">
            <p:oleObj spid="_x0000_s37914" name="BMP 图像" r:id="rId8" imgW="1838095" imgH="1638529" progId="PBrush">
              <p:embed/>
            </p:oleObj>
          </a:graphicData>
        </a:graphic>
      </p:graphicFrame>
      <p:sp>
        <p:nvSpPr>
          <p:cNvPr id="27665" name="Text Box 16"/>
          <p:cNvSpPr txBox="1">
            <a:spLocks noChangeArrowheads="1"/>
          </p:cNvSpPr>
          <p:nvPr/>
        </p:nvSpPr>
        <p:spPr bwMode="auto">
          <a:xfrm>
            <a:off x="1258888" y="6381750"/>
            <a:ext cx="2160587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(d) </a:t>
            </a:r>
            <a:r>
              <a:rPr kumimoji="0" lang="zh-CN" altLang="en-US" sz="1600">
                <a:ea typeface="黑体" pitchFamily="49" charset="-122"/>
              </a:rPr>
              <a:t>后轮驱动前轮导向</a:t>
            </a:r>
          </a:p>
        </p:txBody>
      </p:sp>
      <p:sp>
        <p:nvSpPr>
          <p:cNvPr id="27666" name="Text Box 17"/>
          <p:cNvSpPr txBox="1">
            <a:spLocks noChangeArrowheads="1"/>
          </p:cNvSpPr>
          <p:nvPr/>
        </p:nvSpPr>
        <p:spPr bwMode="auto">
          <a:xfrm>
            <a:off x="2051050" y="3644900"/>
            <a:ext cx="10795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ea typeface="黑体" pitchFamily="49" charset="-122"/>
              </a:rPr>
              <a:t>最常用</a:t>
            </a: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7451725" y="3644900"/>
            <a:ext cx="10795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ea typeface="黑体" pitchFamily="49" charset="-122"/>
              </a:rPr>
              <a:t>较常用</a:t>
            </a: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24938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>
                <a:solidFill>
                  <a:schemeClr val="tx1"/>
                </a:solidFill>
                <a:ea typeface="黑体" pitchFamily="49" charset="-122"/>
              </a:rPr>
              <a:t>轮式运动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机构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052513"/>
            <a:ext cx="8208962" cy="5043487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四轮运动机构</a:t>
            </a: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628775"/>
            <a:ext cx="57975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2555875" y="3813175"/>
            <a:ext cx="17287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(a) </a:t>
            </a:r>
            <a:r>
              <a:rPr kumimoji="0" lang="zh-CN" altLang="en-US" sz="1600">
                <a:ea typeface="黑体" pitchFamily="49" charset="-122"/>
              </a:rPr>
              <a:t>两轮独立驱动</a:t>
            </a:r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4643438" y="3813175"/>
            <a:ext cx="19589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(b) </a:t>
            </a:r>
            <a:r>
              <a:rPr kumimoji="0" lang="zh-CN" altLang="en-US" sz="1600">
                <a:ea typeface="黑体" pitchFamily="49" charset="-122"/>
              </a:rPr>
              <a:t>四轮全驱全导向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1835150" y="6332538"/>
            <a:ext cx="1512888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(c) </a:t>
            </a:r>
            <a:r>
              <a:rPr kumimoji="0" lang="zh-CN" altLang="en-US" sz="1600">
                <a:ea typeface="黑体" pitchFamily="49" charset="-122"/>
              </a:rPr>
              <a:t>四轮全驱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3492500" y="6332538"/>
            <a:ext cx="21256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(d) </a:t>
            </a:r>
            <a:r>
              <a:rPr kumimoji="0" lang="zh-CN" altLang="en-US" sz="1600">
                <a:ea typeface="黑体" pitchFamily="49" charset="-122"/>
              </a:rPr>
              <a:t>两轮驱动汽车转向</a:t>
            </a:r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5508625" y="6310313"/>
            <a:ext cx="2714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ea typeface="黑体" pitchFamily="49" charset="-122"/>
              </a:rPr>
              <a:t>(e) </a:t>
            </a:r>
            <a:r>
              <a:rPr kumimoji="0" lang="zh-CN" altLang="en-US" sz="1600">
                <a:ea typeface="黑体" pitchFamily="49" charset="-122"/>
              </a:rPr>
              <a:t>两轮差速器驱动汽车转向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2339975" y="3429000"/>
            <a:ext cx="863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ea typeface="黑体" pitchFamily="49" charset="-122"/>
              </a:rPr>
              <a:t>常用</a:t>
            </a:r>
          </a:p>
        </p:txBody>
      </p:sp>
      <p:sp>
        <p:nvSpPr>
          <p:cNvPr id="28684" name="Text Box 11"/>
          <p:cNvSpPr txBox="1">
            <a:spLocks noChangeArrowheads="1"/>
          </p:cNvSpPr>
          <p:nvPr/>
        </p:nvSpPr>
        <p:spPr bwMode="auto">
          <a:xfrm>
            <a:off x="6156325" y="5876925"/>
            <a:ext cx="863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ea typeface="黑体" pitchFamily="49" charset="-122"/>
              </a:rPr>
              <a:t>常用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39455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>
                <a:solidFill>
                  <a:schemeClr val="tx1"/>
                </a:solidFill>
                <a:ea typeface="黑体" pitchFamily="49" charset="-122"/>
              </a:rPr>
              <a:t>轮式运动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机构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836613"/>
            <a:ext cx="8064500" cy="5259387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多于四轮的运动机构</a:t>
            </a:r>
          </a:p>
        </p:txBody>
      </p:sp>
      <p:pic>
        <p:nvPicPr>
          <p:cNvPr id="29701" name="Picture 4" descr="1196kargel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491916" y="4639822"/>
            <a:ext cx="2648284" cy="204831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3" name="Picture 6" descr="1056869742_HJaa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9388" y="1628775"/>
            <a:ext cx="3506787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Text Box 8"/>
          <p:cNvSpPr txBox="1">
            <a:spLocks noChangeArrowheads="1"/>
          </p:cNvSpPr>
          <p:nvPr/>
        </p:nvSpPr>
        <p:spPr bwMode="auto">
          <a:xfrm>
            <a:off x="5077888" y="1628775"/>
            <a:ext cx="2817812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en-US" altLang="zh-CN" sz="1600">
                <a:solidFill>
                  <a:schemeClr val="accent1"/>
                </a:solidFill>
              </a:rPr>
              <a:t>NASA</a:t>
            </a:r>
            <a:r>
              <a:rPr kumimoji="0" lang="zh-CN" altLang="en-US" sz="1600">
                <a:solidFill>
                  <a:schemeClr val="accent1"/>
                </a:solidFill>
              </a:rPr>
              <a:t>的火星探测机器人</a:t>
            </a:r>
          </a:p>
        </p:txBody>
      </p:sp>
      <p:pic>
        <p:nvPicPr>
          <p:cNvPr id="29706" name="Picture 9" descr="irobo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478986" y="4610132"/>
            <a:ext cx="2547456" cy="215163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12" name="图片 11"/>
          <p:cNvPicPr/>
          <p:nvPr/>
        </p:nvPicPr>
        <p:blipFill rotWithShape="1">
          <a:blip r:embed="rId5"/>
          <a:srcRect l="15476" t="19501" r="53117" b="40401"/>
          <a:stretch/>
        </p:blipFill>
        <p:spPr bwMode="auto">
          <a:xfrm>
            <a:off x="1838404" y="1628775"/>
            <a:ext cx="3112218" cy="2433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448" y="2536507"/>
            <a:ext cx="1525905" cy="1525905"/>
          </a:xfrm>
          <a:prstGeom prst="rect">
            <a:avLst/>
          </a:prstGeom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686476" y="1628775"/>
            <a:ext cx="1264146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 dirty="0" smtClean="0">
                <a:solidFill>
                  <a:schemeClr val="bg1"/>
                </a:solidFill>
              </a:rPr>
              <a:t>玉兔月球车</a:t>
            </a:r>
            <a:endParaRPr kumimoji="0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448" y="4062411"/>
            <a:ext cx="4722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角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车轮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具有独立驱动与导向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448" y="1530942"/>
            <a:ext cx="15039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一体成型式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轮毂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月壤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不打滑下陷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55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>
                <a:solidFill>
                  <a:schemeClr val="tx1"/>
                </a:solidFill>
                <a:ea typeface="黑体" pitchFamily="49" charset="-122"/>
              </a:rPr>
              <a:t>轮式运动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机构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052513"/>
            <a:ext cx="8208962" cy="5043487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全方位运动机构：</a:t>
            </a:r>
            <a:r>
              <a:rPr lang="zh-CN" altLang="en-US" sz="2800" dirty="0" smtClean="0">
                <a:ea typeface="黑体" pitchFamily="49" charset="-122"/>
              </a:rPr>
              <a:t>采用特殊轮子构成其移动机构，轮子包括麦克纳姆轮、球轮、正交轮等。</a:t>
            </a:r>
          </a:p>
        </p:txBody>
      </p:sp>
      <p:grpSp>
        <p:nvGrpSpPr>
          <p:cNvPr id="30725" name="Group 4"/>
          <p:cNvGrpSpPr>
            <a:grpSpLocks/>
          </p:cNvGrpSpPr>
          <p:nvPr/>
        </p:nvGrpSpPr>
        <p:grpSpPr bwMode="auto">
          <a:xfrm>
            <a:off x="179388" y="3581588"/>
            <a:ext cx="2751137" cy="2376487"/>
            <a:chOff x="567" y="1797"/>
            <a:chExt cx="1733" cy="1497"/>
          </a:xfrm>
        </p:grpSpPr>
        <p:pic>
          <p:nvPicPr>
            <p:cNvPr id="30748" name="Picture 5"/>
            <p:cNvPicPr>
              <a:picLocks noChangeAspect="1" noChangeArrowheads="1"/>
            </p:cNvPicPr>
            <p:nvPr/>
          </p:nvPicPr>
          <p:blipFill>
            <a:blip r:embed="rId2">
              <a:lum bright="-6000" contrast="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" y="2062"/>
              <a:ext cx="1524" cy="1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9" name="Line 6"/>
            <p:cNvSpPr>
              <a:spLocks noChangeShapeType="1"/>
            </p:cNvSpPr>
            <p:nvPr/>
          </p:nvSpPr>
          <p:spPr bwMode="auto">
            <a:xfrm flipV="1">
              <a:off x="1184" y="2024"/>
              <a:ext cx="222" cy="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0" name="Line 7"/>
            <p:cNvSpPr>
              <a:spLocks noChangeShapeType="1"/>
            </p:cNvSpPr>
            <p:nvPr/>
          </p:nvSpPr>
          <p:spPr bwMode="auto">
            <a:xfrm flipH="1" flipV="1">
              <a:off x="1405" y="2026"/>
              <a:ext cx="79" cy="13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1" name="Line 8"/>
            <p:cNvSpPr>
              <a:spLocks noChangeShapeType="1"/>
            </p:cNvSpPr>
            <p:nvPr/>
          </p:nvSpPr>
          <p:spPr bwMode="auto">
            <a:xfrm flipH="1">
              <a:off x="704" y="2500"/>
              <a:ext cx="414" cy="3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2" name="Line 9"/>
            <p:cNvSpPr>
              <a:spLocks noChangeShapeType="1"/>
            </p:cNvSpPr>
            <p:nvPr/>
          </p:nvSpPr>
          <p:spPr bwMode="auto">
            <a:xfrm flipH="1">
              <a:off x="567" y="2506"/>
              <a:ext cx="52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3" name="Freeform 10"/>
            <p:cNvSpPr>
              <a:spLocks/>
            </p:cNvSpPr>
            <p:nvPr/>
          </p:nvSpPr>
          <p:spPr bwMode="auto">
            <a:xfrm>
              <a:off x="790" y="2511"/>
              <a:ext cx="75" cy="216"/>
            </a:xfrm>
            <a:custGeom>
              <a:avLst/>
              <a:gdLst>
                <a:gd name="T0" fmla="*/ 1 w 144"/>
                <a:gd name="T1" fmla="*/ 0 h 480"/>
                <a:gd name="T2" fmla="*/ 1 w 144"/>
                <a:gd name="T3" fmla="*/ 1 h 480"/>
                <a:gd name="T4" fmla="*/ 2 w 144"/>
                <a:gd name="T5" fmla="*/ 2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0">
                  <a:moveTo>
                    <a:pt x="84" y="0"/>
                  </a:moveTo>
                  <a:cubicBezTo>
                    <a:pt x="42" y="95"/>
                    <a:pt x="0" y="190"/>
                    <a:pt x="10" y="270"/>
                  </a:cubicBezTo>
                  <a:cubicBezTo>
                    <a:pt x="20" y="350"/>
                    <a:pt x="112" y="445"/>
                    <a:pt x="144" y="480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4" name="Text Box 11"/>
            <p:cNvSpPr txBox="1">
              <a:spLocks noChangeArrowheads="1"/>
            </p:cNvSpPr>
            <p:nvPr/>
          </p:nvSpPr>
          <p:spPr bwMode="auto">
            <a:xfrm>
              <a:off x="1156" y="1797"/>
              <a:ext cx="38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>
                  <a:ea typeface="黑体" pitchFamily="49" charset="-122"/>
                </a:rPr>
                <a:t>辊子</a:t>
              </a:r>
            </a:p>
          </p:txBody>
        </p:sp>
        <p:sp>
          <p:nvSpPr>
            <p:cNvPr id="30755" name="Text Box 12"/>
            <p:cNvSpPr txBox="1">
              <a:spLocks noChangeArrowheads="1"/>
            </p:cNvSpPr>
            <p:nvPr/>
          </p:nvSpPr>
          <p:spPr bwMode="auto">
            <a:xfrm>
              <a:off x="626" y="2482"/>
              <a:ext cx="27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600">
                  <a:ea typeface="黑体" pitchFamily="49" charset="-122"/>
                </a:rPr>
                <a:t>γ</a:t>
              </a:r>
            </a:p>
          </p:txBody>
        </p:sp>
        <p:sp>
          <p:nvSpPr>
            <p:cNvPr id="30756" name="Text Box 13"/>
            <p:cNvSpPr txBox="1">
              <a:spLocks noChangeArrowheads="1"/>
            </p:cNvSpPr>
            <p:nvPr/>
          </p:nvSpPr>
          <p:spPr bwMode="auto">
            <a:xfrm>
              <a:off x="793" y="3113"/>
              <a:ext cx="1225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>
                  <a:ea typeface="黑体" pitchFamily="49" charset="-122"/>
                </a:rPr>
                <a:t>麦克纳姆全方位轮</a:t>
              </a:r>
            </a:p>
          </p:txBody>
        </p:sp>
      </p:grpSp>
      <p:sp>
        <p:nvSpPr>
          <p:cNvPr id="30726" name="Rectangle 14"/>
          <p:cNvSpPr>
            <a:spLocks noChangeArrowheads="1"/>
          </p:cNvSpPr>
          <p:nvPr/>
        </p:nvSpPr>
        <p:spPr bwMode="auto">
          <a:xfrm>
            <a:off x="898033" y="2145865"/>
            <a:ext cx="7423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黑体" pitchFamily="49" charset="-122"/>
                <a:ea typeface="黑体" pitchFamily="49" charset="-122"/>
              </a:rPr>
              <a:t>麦克纳姆轮：轮缘上斜向分布着许多鼓形辊子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黑体" pitchFamily="49" charset="-122"/>
                <a:ea typeface="黑体" pitchFamily="49" charset="-122"/>
              </a:rPr>
              <a:t>球轮：由一个滚动球体、一组支撑辊子和一组驱动辊子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黑体" pitchFamily="49" charset="-122"/>
                <a:ea typeface="黑体" pitchFamily="49" charset="-122"/>
              </a:rPr>
              <a:t>正交轮：由两个大小相同的球形轮子削去同样大小的球冠构成   </a:t>
            </a:r>
          </a:p>
        </p:txBody>
      </p:sp>
      <p:grpSp>
        <p:nvGrpSpPr>
          <p:cNvPr id="30727" name="Group 15"/>
          <p:cNvGrpSpPr>
            <a:grpSpLocks/>
          </p:cNvGrpSpPr>
          <p:nvPr/>
        </p:nvGrpSpPr>
        <p:grpSpPr bwMode="auto">
          <a:xfrm>
            <a:off x="2843213" y="3726050"/>
            <a:ext cx="3211512" cy="2260600"/>
            <a:chOff x="3558" y="6174"/>
            <a:chExt cx="5058" cy="3561"/>
          </a:xfrm>
        </p:grpSpPr>
        <p:grpSp>
          <p:nvGrpSpPr>
            <p:cNvPr id="30733" name="Group 16"/>
            <p:cNvGrpSpPr>
              <a:grpSpLocks/>
            </p:cNvGrpSpPr>
            <p:nvPr/>
          </p:nvGrpSpPr>
          <p:grpSpPr bwMode="auto">
            <a:xfrm>
              <a:off x="3558" y="6186"/>
              <a:ext cx="5058" cy="3549"/>
              <a:chOff x="3558" y="6186"/>
              <a:chExt cx="5058" cy="3549"/>
            </a:xfrm>
          </p:grpSpPr>
          <p:sp>
            <p:nvSpPr>
              <p:cNvPr id="30735" name="Text Box 17"/>
              <p:cNvSpPr txBox="1">
                <a:spLocks noChangeArrowheads="1"/>
              </p:cNvSpPr>
              <p:nvPr/>
            </p:nvSpPr>
            <p:spPr bwMode="auto">
              <a:xfrm>
                <a:off x="4828" y="9315"/>
                <a:ext cx="2490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600">
                    <a:ea typeface="黑体" pitchFamily="49" charset="-122"/>
                  </a:rPr>
                  <a:t>球轮结构示意图</a:t>
                </a:r>
              </a:p>
            </p:txBody>
          </p:sp>
          <p:grpSp>
            <p:nvGrpSpPr>
              <p:cNvPr id="30736" name="Group 18"/>
              <p:cNvGrpSpPr>
                <a:grpSpLocks/>
              </p:cNvGrpSpPr>
              <p:nvPr/>
            </p:nvGrpSpPr>
            <p:grpSpPr bwMode="auto">
              <a:xfrm>
                <a:off x="3558" y="6186"/>
                <a:ext cx="5058" cy="3048"/>
                <a:chOff x="3886" y="10110"/>
                <a:chExt cx="5058" cy="3048"/>
              </a:xfrm>
            </p:grpSpPr>
            <p:pic>
              <p:nvPicPr>
                <p:cNvPr id="30737" name="Picture 1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6" y="10260"/>
                  <a:ext cx="4305" cy="26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73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080" y="10203"/>
                  <a:ext cx="1096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支撑辊子</a:t>
                  </a:r>
                </a:p>
              </p:txBody>
            </p:sp>
            <p:sp>
              <p:nvSpPr>
                <p:cNvPr id="3073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214" y="11730"/>
                  <a:ext cx="1366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驱动辊支架</a:t>
                  </a:r>
                </a:p>
              </p:txBody>
            </p:sp>
            <p:sp>
              <p:nvSpPr>
                <p:cNvPr id="3074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292" y="12540"/>
                  <a:ext cx="856" cy="6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96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地面</a:t>
                  </a:r>
                </a:p>
                <a:p>
                  <a:pPr algn="ctr" eaLnBrk="1" hangingPunct="1">
                    <a:lnSpc>
                      <a:spcPct val="96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接触点</a:t>
                  </a:r>
                </a:p>
              </p:txBody>
            </p:sp>
            <p:sp>
              <p:nvSpPr>
                <p:cNvPr id="3074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422" y="10110"/>
                  <a:ext cx="690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1000">
                      <a:ea typeface="黑体" pitchFamily="49" charset="-122"/>
                    </a:rPr>
                    <a:t>A</a:t>
                  </a:r>
                  <a:r>
                    <a:rPr kumimoji="0" lang="zh-CN" altLang="en-US" sz="1000">
                      <a:ea typeface="黑体" pitchFamily="49" charset="-122"/>
                    </a:rPr>
                    <a:t>轴</a:t>
                  </a:r>
                </a:p>
              </p:txBody>
            </p:sp>
            <p:sp>
              <p:nvSpPr>
                <p:cNvPr id="3074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7218" y="12645"/>
                  <a:ext cx="690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zh-CN" sz="1000">
                      <a:ea typeface="黑体" pitchFamily="49" charset="-122"/>
                    </a:rPr>
                    <a:t>B</a:t>
                  </a:r>
                  <a:r>
                    <a:rPr kumimoji="0" lang="zh-CN" altLang="en-US" sz="1000">
                      <a:ea typeface="黑体" pitchFamily="49" charset="-122"/>
                    </a:rPr>
                    <a:t>轴</a:t>
                  </a:r>
                </a:p>
              </p:txBody>
            </p:sp>
            <p:sp>
              <p:nvSpPr>
                <p:cNvPr id="3074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848" y="10320"/>
                  <a:ext cx="1096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伺服电机</a:t>
                  </a:r>
                </a:p>
              </p:txBody>
            </p:sp>
            <p:sp>
              <p:nvSpPr>
                <p:cNvPr id="3074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120" y="12678"/>
                  <a:ext cx="1096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驱动方向</a:t>
                  </a:r>
                </a:p>
              </p:txBody>
            </p:sp>
            <p:sp>
              <p:nvSpPr>
                <p:cNvPr id="3074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230" y="12213"/>
                  <a:ext cx="1096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自由方向</a:t>
                  </a:r>
                </a:p>
              </p:txBody>
            </p:sp>
            <p:sp>
              <p:nvSpPr>
                <p:cNvPr id="30746" name="Freeform 28"/>
                <p:cNvSpPr>
                  <a:spLocks/>
                </p:cNvSpPr>
                <p:nvPr/>
              </p:nvSpPr>
              <p:spPr bwMode="auto">
                <a:xfrm>
                  <a:off x="4694" y="11460"/>
                  <a:ext cx="646" cy="203"/>
                </a:xfrm>
                <a:custGeom>
                  <a:avLst/>
                  <a:gdLst>
                    <a:gd name="T0" fmla="*/ 646 w 646"/>
                    <a:gd name="T1" fmla="*/ 0 h 203"/>
                    <a:gd name="T2" fmla="*/ 510 w 646"/>
                    <a:gd name="T3" fmla="*/ 180 h 203"/>
                    <a:gd name="T4" fmla="*/ 0 w 646"/>
                    <a:gd name="T5" fmla="*/ 135 h 20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46" h="203">
                      <a:moveTo>
                        <a:pt x="646" y="0"/>
                      </a:moveTo>
                      <a:cubicBezTo>
                        <a:pt x="632" y="78"/>
                        <a:pt x="618" y="157"/>
                        <a:pt x="510" y="180"/>
                      </a:cubicBezTo>
                      <a:cubicBezTo>
                        <a:pt x="402" y="203"/>
                        <a:pt x="201" y="169"/>
                        <a:pt x="0" y="135"/>
                      </a:cubicBez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8000" rIns="18000"/>
                <a:lstStyle/>
                <a:p>
                  <a:endParaRPr lang="zh-CN" altLang="en-US"/>
                </a:p>
              </p:txBody>
            </p:sp>
            <p:sp>
              <p:nvSpPr>
                <p:cNvPr id="3074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886" y="11370"/>
                  <a:ext cx="1022" cy="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8000" rIns="18000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1000">
                      <a:ea typeface="黑体" pitchFamily="49" charset="-122"/>
                    </a:rPr>
                    <a:t>驱动辊子</a:t>
                  </a:r>
                </a:p>
              </p:txBody>
            </p:sp>
          </p:grpSp>
        </p:grpSp>
        <p:sp>
          <p:nvSpPr>
            <p:cNvPr id="30734" name="Text Box 30"/>
            <p:cNvSpPr txBox="1">
              <a:spLocks noChangeArrowheads="1"/>
            </p:cNvSpPr>
            <p:nvPr/>
          </p:nvSpPr>
          <p:spPr bwMode="auto">
            <a:xfrm>
              <a:off x="4802" y="6174"/>
              <a:ext cx="109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000">
                  <a:ea typeface="黑体" pitchFamily="49" charset="-122"/>
                </a:rPr>
                <a:t>滚动球体</a:t>
              </a:r>
            </a:p>
          </p:txBody>
        </p:sp>
      </p:grpSp>
      <p:grpSp>
        <p:nvGrpSpPr>
          <p:cNvPr id="30728" name="Group 31"/>
          <p:cNvGrpSpPr>
            <a:grpSpLocks/>
          </p:cNvGrpSpPr>
          <p:nvPr/>
        </p:nvGrpSpPr>
        <p:grpSpPr bwMode="auto">
          <a:xfrm>
            <a:off x="5940425" y="3541900"/>
            <a:ext cx="2989263" cy="2632075"/>
            <a:chOff x="3742" y="2316"/>
            <a:chExt cx="1883" cy="1658"/>
          </a:xfrm>
        </p:grpSpPr>
        <p:pic>
          <p:nvPicPr>
            <p:cNvPr id="30729" name="Picture 3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2387"/>
              <a:ext cx="1883" cy="1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Text Box 33"/>
            <p:cNvSpPr txBox="1">
              <a:spLocks noChangeArrowheads="1"/>
            </p:cNvSpPr>
            <p:nvPr/>
          </p:nvSpPr>
          <p:spPr bwMode="auto">
            <a:xfrm>
              <a:off x="4352" y="2316"/>
              <a:ext cx="524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>
                  <a:ea typeface="黑体" pitchFamily="49" charset="-122"/>
                </a:rPr>
                <a:t>切削面</a:t>
              </a:r>
            </a:p>
          </p:txBody>
        </p:sp>
        <p:sp>
          <p:nvSpPr>
            <p:cNvPr id="30731" name="Text Box 34"/>
            <p:cNvSpPr txBox="1">
              <a:spLocks noChangeArrowheads="1"/>
            </p:cNvSpPr>
            <p:nvPr/>
          </p:nvSpPr>
          <p:spPr bwMode="auto">
            <a:xfrm>
              <a:off x="5243" y="2886"/>
              <a:ext cx="359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>
                  <a:ea typeface="黑体" pitchFamily="49" charset="-122"/>
                </a:rPr>
                <a:t>轮轴</a:t>
              </a:r>
            </a:p>
          </p:txBody>
        </p:sp>
        <p:sp>
          <p:nvSpPr>
            <p:cNvPr id="30732" name="Text Box 35"/>
            <p:cNvSpPr txBox="1">
              <a:spLocks noChangeArrowheads="1"/>
            </p:cNvSpPr>
            <p:nvPr/>
          </p:nvSpPr>
          <p:spPr bwMode="auto">
            <a:xfrm>
              <a:off x="4105" y="3793"/>
              <a:ext cx="104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1600">
                  <a:ea typeface="黑体" pitchFamily="49" charset="-122"/>
                </a:rPr>
                <a:t> </a:t>
              </a:r>
              <a:r>
                <a:rPr kumimoji="0" lang="zh-CN" altLang="en-US" sz="1600">
                  <a:ea typeface="黑体" pitchFamily="49" charset="-122"/>
                </a:rPr>
                <a:t>正交轮基本结构</a:t>
              </a:r>
            </a:p>
          </p:txBody>
        </p:sp>
      </p:grpSp>
      <p:sp>
        <p:nvSpPr>
          <p:cNvPr id="37" name="灯片编号占位符 5"/>
          <p:cNvSpPr txBox="1">
            <a:spLocks/>
          </p:cNvSpPr>
          <p:nvPr/>
        </p:nvSpPr>
        <p:spPr bwMode="auto">
          <a:xfrm>
            <a:off x="67056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F6ECE3-B756-41DD-99ED-2F906276EBDF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1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1306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4 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轮式运动机构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9" y="981075"/>
            <a:ext cx="5880384" cy="5114925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麦克纳姆轮全方位机构：</a:t>
            </a:r>
            <a:r>
              <a:rPr lang="zh-CN" altLang="en-US" sz="2800" dirty="0" smtClean="0">
                <a:ea typeface="黑体" pitchFamily="49" charset="-122"/>
              </a:rPr>
              <a:t>通过控制四轮的转速和转向</a:t>
            </a:r>
            <a:r>
              <a:rPr lang="en-US" altLang="zh-CN" sz="2800" dirty="0" smtClean="0">
                <a:ea typeface="黑体" pitchFamily="49" charset="-122"/>
              </a:rPr>
              <a:t>, </a:t>
            </a:r>
            <a:r>
              <a:rPr lang="zh-CN" altLang="en-US" sz="2800" dirty="0" smtClean="0">
                <a:ea typeface="黑体" pitchFamily="49" charset="-122"/>
              </a:rPr>
              <a:t>控制机器人的运动方向。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588" y="2349500"/>
            <a:ext cx="34861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0" name="Group 5"/>
          <p:cNvGrpSpPr>
            <a:grpSpLocks/>
          </p:cNvGrpSpPr>
          <p:nvPr/>
        </p:nvGrpSpPr>
        <p:grpSpPr bwMode="auto">
          <a:xfrm>
            <a:off x="4427538" y="2349500"/>
            <a:ext cx="4395787" cy="4049713"/>
            <a:chOff x="2280" y="6549"/>
            <a:chExt cx="6922" cy="6378"/>
          </a:xfrm>
        </p:grpSpPr>
        <p:pic>
          <p:nvPicPr>
            <p:cNvPr id="3175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" y="6549"/>
              <a:ext cx="6922" cy="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AutoShape 7"/>
            <p:cNvSpPr>
              <a:spLocks noChangeArrowheads="1"/>
            </p:cNvSpPr>
            <p:nvPr/>
          </p:nvSpPr>
          <p:spPr bwMode="auto">
            <a:xfrm>
              <a:off x="3674" y="7455"/>
              <a:ext cx="510" cy="915"/>
            </a:xfrm>
            <a:prstGeom prst="upArrow">
              <a:avLst>
                <a:gd name="adj1" fmla="val 50000"/>
                <a:gd name="adj2" fmla="val 448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31754" name="AutoShape 8"/>
            <p:cNvSpPr>
              <a:spLocks noChangeArrowheads="1"/>
            </p:cNvSpPr>
            <p:nvPr/>
          </p:nvSpPr>
          <p:spPr bwMode="auto">
            <a:xfrm rot="-5400000">
              <a:off x="7229" y="7666"/>
              <a:ext cx="510" cy="915"/>
            </a:xfrm>
            <a:prstGeom prst="upArrow">
              <a:avLst>
                <a:gd name="adj1" fmla="val 50000"/>
                <a:gd name="adj2" fmla="val 448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31755" name="AutoShape 9"/>
            <p:cNvSpPr>
              <a:spLocks noChangeArrowheads="1"/>
            </p:cNvSpPr>
            <p:nvPr/>
          </p:nvSpPr>
          <p:spPr bwMode="auto">
            <a:xfrm rot="-3061620">
              <a:off x="3660" y="10515"/>
              <a:ext cx="510" cy="915"/>
            </a:xfrm>
            <a:prstGeom prst="upArrow">
              <a:avLst>
                <a:gd name="adj1" fmla="val 50000"/>
                <a:gd name="adj2" fmla="val 4485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31756" name="AutoShape 10"/>
            <p:cNvSpPr>
              <a:spLocks noChangeArrowheads="1"/>
            </p:cNvSpPr>
            <p:nvPr/>
          </p:nvSpPr>
          <p:spPr bwMode="auto">
            <a:xfrm rot="1268997" flipH="1">
              <a:off x="7205" y="10638"/>
              <a:ext cx="590" cy="6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8 w 21600"/>
                <a:gd name="T19" fmla="*/ 3158 h 21600"/>
                <a:gd name="T20" fmla="*/ 18452 w 21600"/>
                <a:gd name="T21" fmla="*/ 18442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/>
            <a:lstStyle/>
            <a:p>
              <a:endParaRPr lang="zh-CN" altLang="en-US"/>
            </a:p>
          </p:txBody>
        </p:sp>
        <p:sp>
          <p:nvSpPr>
            <p:cNvPr id="31757" name="AutoShape 11"/>
            <p:cNvSpPr>
              <a:spLocks noChangeArrowheads="1"/>
            </p:cNvSpPr>
            <p:nvPr/>
          </p:nvSpPr>
          <p:spPr bwMode="auto">
            <a:xfrm rot="12410094" flipH="1">
              <a:off x="7176" y="10785"/>
              <a:ext cx="590" cy="6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8 w 21600"/>
                <a:gd name="T19" fmla="*/ 3158 h 21600"/>
                <a:gd name="T20" fmla="*/ 18452 w 21600"/>
                <a:gd name="T21" fmla="*/ 18442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rIns="18000"/>
            <a:lstStyle/>
            <a:p>
              <a:endParaRPr lang="zh-CN" altLang="en-US"/>
            </a:p>
          </p:txBody>
        </p:sp>
        <p:sp>
          <p:nvSpPr>
            <p:cNvPr id="31758" name="Text Box 12"/>
            <p:cNvSpPr txBox="1">
              <a:spLocks noChangeArrowheads="1"/>
            </p:cNvSpPr>
            <p:nvPr/>
          </p:nvSpPr>
          <p:spPr bwMode="auto">
            <a:xfrm>
              <a:off x="3166" y="9027"/>
              <a:ext cx="17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（</a:t>
              </a:r>
              <a:r>
                <a:rPr kumimoji="0" lang="en-US" altLang="zh-CN" sz="1200"/>
                <a:t>a</a:t>
              </a:r>
              <a:r>
                <a:rPr kumimoji="0" lang="zh-CN" altLang="en-US" sz="1200"/>
                <a:t>）纵向运动</a:t>
              </a:r>
            </a:p>
          </p:txBody>
        </p:sp>
        <p:sp>
          <p:nvSpPr>
            <p:cNvPr id="31759" name="Text Box 13"/>
            <p:cNvSpPr txBox="1">
              <a:spLocks noChangeArrowheads="1"/>
            </p:cNvSpPr>
            <p:nvPr/>
          </p:nvSpPr>
          <p:spPr bwMode="auto">
            <a:xfrm>
              <a:off x="6704" y="9060"/>
              <a:ext cx="17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（</a:t>
              </a:r>
              <a:r>
                <a:rPr kumimoji="0" lang="en-US" altLang="zh-CN" sz="1200"/>
                <a:t>b</a:t>
              </a:r>
              <a:r>
                <a:rPr kumimoji="0" lang="zh-CN" altLang="en-US" sz="1200"/>
                <a:t>）横向运动</a:t>
              </a:r>
            </a:p>
          </p:txBody>
        </p:sp>
        <p:sp>
          <p:nvSpPr>
            <p:cNvPr id="31760" name="Text Box 14"/>
            <p:cNvSpPr txBox="1">
              <a:spLocks noChangeArrowheads="1"/>
            </p:cNvSpPr>
            <p:nvPr/>
          </p:nvSpPr>
          <p:spPr bwMode="auto">
            <a:xfrm>
              <a:off x="3100" y="11964"/>
              <a:ext cx="17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（</a:t>
              </a:r>
              <a:r>
                <a:rPr kumimoji="0" lang="en-US" altLang="zh-CN" sz="1200"/>
                <a:t>c</a:t>
              </a:r>
              <a:r>
                <a:rPr kumimoji="0" lang="zh-CN" altLang="en-US" sz="1200"/>
                <a:t>）斜向运动</a:t>
              </a:r>
            </a:p>
          </p:txBody>
        </p:sp>
        <p:sp>
          <p:nvSpPr>
            <p:cNvPr id="31761" name="Text Box 15"/>
            <p:cNvSpPr txBox="1">
              <a:spLocks noChangeArrowheads="1"/>
            </p:cNvSpPr>
            <p:nvPr/>
          </p:nvSpPr>
          <p:spPr bwMode="auto">
            <a:xfrm>
              <a:off x="6702" y="12006"/>
              <a:ext cx="171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（</a:t>
              </a:r>
              <a:r>
                <a:rPr kumimoji="0" lang="en-US" altLang="zh-CN" sz="1200"/>
                <a:t>d</a:t>
              </a:r>
              <a:r>
                <a:rPr kumimoji="0" lang="zh-CN" altLang="en-US" sz="1200"/>
                <a:t>）原地旋转</a:t>
              </a:r>
            </a:p>
          </p:txBody>
        </p:sp>
        <p:sp>
          <p:nvSpPr>
            <p:cNvPr id="31762" name="Text Box 16"/>
            <p:cNvSpPr txBox="1">
              <a:spLocks noChangeArrowheads="1"/>
            </p:cNvSpPr>
            <p:nvPr/>
          </p:nvSpPr>
          <p:spPr bwMode="auto">
            <a:xfrm>
              <a:off x="3808" y="12462"/>
              <a:ext cx="415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四麦克纳姆轮移动机构运动与受力分析</a:t>
              </a:r>
            </a:p>
          </p:txBody>
        </p:sp>
      </p:grpSp>
      <p:sp>
        <p:nvSpPr>
          <p:cNvPr id="31751" name="Rectangle 17"/>
          <p:cNvSpPr>
            <a:spLocks noChangeArrowheads="1"/>
          </p:cNvSpPr>
          <p:nvPr/>
        </p:nvSpPr>
        <p:spPr bwMode="auto">
          <a:xfrm>
            <a:off x="250825" y="4429125"/>
            <a:ext cx="4176713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纵向运动：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四轮的转向和转速相同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横向运动：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车体同侧两轮转向相反</a:t>
            </a:r>
            <a:r>
              <a:rPr kumimoji="0" lang="en-US" altLang="zh-CN" sz="2000">
                <a:latin typeface="黑体" pitchFamily="49" charset="-122"/>
                <a:ea typeface="黑体" pitchFamily="49" charset="-122"/>
              </a:rPr>
              <a:t>,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四轮转速相同。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原地旋转：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同侧两轮转向相同、两侧轮转向相反，四轮旋转速度相同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斜向运动：</a:t>
            </a:r>
            <a:r>
              <a:rPr kumimoji="0" lang="zh-CN" altLang="en-US" sz="2000">
                <a:latin typeface="黑体" pitchFamily="49" charset="-122"/>
                <a:ea typeface="黑体" pitchFamily="49" charset="-122"/>
              </a:rPr>
              <a:t>一对角线两轮静止，另两轮同速同向旋转。     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20" name="图片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1543" y="334645"/>
            <a:ext cx="2518410" cy="20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99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746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tx1"/>
                </a:solidFill>
                <a:ea typeface="黑体" pitchFamily="49" charset="-122"/>
              </a:rPr>
              <a:t>5 </a:t>
            </a:r>
            <a:r>
              <a:rPr lang="zh-CN" altLang="en-US" sz="3600" dirty="0">
                <a:solidFill>
                  <a:schemeClr val="tx1"/>
                </a:solidFill>
                <a:ea typeface="黑体" pitchFamily="49" charset="-122"/>
              </a:rPr>
              <a:t>复合</a:t>
            </a:r>
            <a:r>
              <a:rPr lang="zh-CN" altLang="en-US" sz="3600" dirty="0" smtClean="0">
                <a:solidFill>
                  <a:schemeClr val="tx1"/>
                </a:solidFill>
                <a:ea typeface="黑体" pitchFamily="49" charset="-122"/>
              </a:rPr>
              <a:t>机构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434164"/>
            <a:ext cx="8353425" cy="1617044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履带式移动机构：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将圆环状的履带卷绕在多个车轮上，使车轮不直接同地面接触，利用履带可以缓和地面的凹凸不平。属于全方位移动机构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773" name="Group 4"/>
          <p:cNvGrpSpPr>
            <a:grpSpLocks/>
          </p:cNvGrpSpPr>
          <p:nvPr/>
        </p:nvGrpSpPr>
        <p:grpSpPr bwMode="auto">
          <a:xfrm>
            <a:off x="323850" y="2822538"/>
            <a:ext cx="2860675" cy="2217737"/>
            <a:chOff x="431" y="2069"/>
            <a:chExt cx="1802" cy="1397"/>
          </a:xfrm>
        </p:grpSpPr>
        <p:pic>
          <p:nvPicPr>
            <p:cNvPr id="3279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069"/>
              <a:ext cx="1802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2" name="Text Box 6"/>
            <p:cNvSpPr txBox="1">
              <a:spLocks noChangeArrowheads="1"/>
            </p:cNvSpPr>
            <p:nvPr/>
          </p:nvSpPr>
          <p:spPr bwMode="auto">
            <a:xfrm>
              <a:off x="657" y="3240"/>
              <a:ext cx="1327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 dirty="0"/>
                <a:t>两种常见的履带形状</a:t>
              </a:r>
            </a:p>
          </p:txBody>
        </p:sp>
        <p:sp>
          <p:nvSpPr>
            <p:cNvPr id="32793" name="Text Box 7"/>
            <p:cNvSpPr txBox="1">
              <a:spLocks noChangeArrowheads="1"/>
            </p:cNvSpPr>
            <p:nvPr/>
          </p:nvSpPr>
          <p:spPr bwMode="auto">
            <a:xfrm>
              <a:off x="1103" y="2387"/>
              <a:ext cx="46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/>
                <a:t>方形</a:t>
              </a:r>
            </a:p>
          </p:txBody>
        </p:sp>
        <p:sp>
          <p:nvSpPr>
            <p:cNvPr id="32794" name="Text Box 8"/>
            <p:cNvSpPr txBox="1">
              <a:spLocks noChangeArrowheads="1"/>
            </p:cNvSpPr>
            <p:nvPr/>
          </p:nvSpPr>
          <p:spPr bwMode="auto">
            <a:xfrm>
              <a:off x="1085" y="3059"/>
              <a:ext cx="50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600"/>
                <a:t>倒梯形</a:t>
              </a:r>
            </a:p>
          </p:txBody>
        </p:sp>
      </p:grpSp>
      <p:grpSp>
        <p:nvGrpSpPr>
          <p:cNvPr id="32774" name="Group 9"/>
          <p:cNvGrpSpPr>
            <a:grpSpLocks/>
          </p:cNvGrpSpPr>
          <p:nvPr/>
        </p:nvGrpSpPr>
        <p:grpSpPr bwMode="auto">
          <a:xfrm>
            <a:off x="3276600" y="2895563"/>
            <a:ext cx="5724525" cy="2087562"/>
            <a:chOff x="1460" y="6795"/>
            <a:chExt cx="9202" cy="2865"/>
          </a:xfrm>
        </p:grpSpPr>
        <p:grpSp>
          <p:nvGrpSpPr>
            <p:cNvPr id="32775" name="Group 10"/>
            <p:cNvGrpSpPr>
              <a:grpSpLocks/>
            </p:cNvGrpSpPr>
            <p:nvPr/>
          </p:nvGrpSpPr>
          <p:grpSpPr bwMode="auto">
            <a:xfrm>
              <a:off x="1460" y="6795"/>
              <a:ext cx="5039" cy="2760"/>
              <a:chOff x="2682" y="6885"/>
              <a:chExt cx="5039" cy="2760"/>
            </a:xfrm>
          </p:grpSpPr>
          <p:pic>
            <p:nvPicPr>
              <p:cNvPr id="32783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0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0" y="6963"/>
                <a:ext cx="4244" cy="2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84" name="Text Box 12"/>
              <p:cNvSpPr txBox="1">
                <a:spLocks noChangeArrowheads="1"/>
              </p:cNvSpPr>
              <p:nvPr/>
            </p:nvSpPr>
            <p:spPr bwMode="auto">
              <a:xfrm>
                <a:off x="2682" y="6885"/>
                <a:ext cx="929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摆臂轮</a:t>
                </a:r>
              </a:p>
            </p:txBody>
          </p:sp>
          <p:sp>
            <p:nvSpPr>
              <p:cNvPr id="32785" name="Text Box 13"/>
              <p:cNvSpPr txBox="1">
                <a:spLocks noChangeArrowheads="1"/>
              </p:cNvSpPr>
              <p:nvPr/>
            </p:nvSpPr>
            <p:spPr bwMode="auto">
              <a:xfrm>
                <a:off x="4018" y="6945"/>
                <a:ext cx="766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摆臂</a:t>
                </a:r>
              </a:p>
            </p:txBody>
          </p:sp>
          <p:sp>
            <p:nvSpPr>
              <p:cNvPr id="32786" name="Text Box 14"/>
              <p:cNvSpPr txBox="1">
                <a:spLocks noChangeArrowheads="1"/>
              </p:cNvSpPr>
              <p:nvPr/>
            </p:nvSpPr>
            <p:spPr bwMode="auto">
              <a:xfrm>
                <a:off x="3448" y="8820"/>
                <a:ext cx="929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从动轮</a:t>
                </a:r>
              </a:p>
            </p:txBody>
          </p:sp>
          <p:sp>
            <p:nvSpPr>
              <p:cNvPr id="32787" name="Text Box 15"/>
              <p:cNvSpPr txBox="1">
                <a:spLocks noChangeArrowheads="1"/>
              </p:cNvSpPr>
              <p:nvPr/>
            </p:nvSpPr>
            <p:spPr bwMode="auto">
              <a:xfrm>
                <a:off x="4842" y="8850"/>
                <a:ext cx="929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支撑轮</a:t>
                </a:r>
              </a:p>
            </p:txBody>
          </p:sp>
          <p:sp>
            <p:nvSpPr>
              <p:cNvPr id="32788" name="Text Box 16"/>
              <p:cNvSpPr txBox="1">
                <a:spLocks noChangeArrowheads="1"/>
              </p:cNvSpPr>
              <p:nvPr/>
            </p:nvSpPr>
            <p:spPr bwMode="auto">
              <a:xfrm>
                <a:off x="6404" y="6945"/>
                <a:ext cx="1214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机器人本体</a:t>
                </a:r>
              </a:p>
            </p:txBody>
          </p:sp>
          <p:sp>
            <p:nvSpPr>
              <p:cNvPr id="32789" name="Text Box 17"/>
              <p:cNvSpPr txBox="1">
                <a:spLocks noChangeArrowheads="1"/>
              </p:cNvSpPr>
              <p:nvPr/>
            </p:nvSpPr>
            <p:spPr bwMode="auto">
              <a:xfrm>
                <a:off x="6792" y="8655"/>
                <a:ext cx="929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主动轮</a:t>
                </a:r>
              </a:p>
            </p:txBody>
          </p:sp>
          <p:sp>
            <p:nvSpPr>
              <p:cNvPr id="32790" name="Text Box 18"/>
              <p:cNvSpPr txBox="1">
                <a:spLocks noChangeArrowheads="1"/>
              </p:cNvSpPr>
              <p:nvPr/>
            </p:nvSpPr>
            <p:spPr bwMode="auto">
              <a:xfrm>
                <a:off x="3926" y="9240"/>
                <a:ext cx="2774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400"/>
                  <a:t>关节式履带移动机构</a:t>
                </a:r>
              </a:p>
            </p:txBody>
          </p:sp>
        </p:grpSp>
        <p:grpSp>
          <p:nvGrpSpPr>
            <p:cNvPr id="32776" name="Group 19"/>
            <p:cNvGrpSpPr>
              <a:grpSpLocks/>
            </p:cNvGrpSpPr>
            <p:nvPr/>
          </p:nvGrpSpPr>
          <p:grpSpPr bwMode="auto">
            <a:xfrm>
              <a:off x="6332" y="7140"/>
              <a:ext cx="4330" cy="2520"/>
              <a:chOff x="2114" y="10215"/>
              <a:chExt cx="4330" cy="2520"/>
            </a:xfrm>
          </p:grpSpPr>
          <p:pic>
            <p:nvPicPr>
              <p:cNvPr id="32777" name="Picture 20"/>
              <p:cNvPicPr>
                <a:picLocks noChangeAspect="1" noChangeArrowheads="1"/>
              </p:cNvPicPr>
              <p:nvPr/>
            </p:nvPicPr>
            <p:blipFill>
              <a:blip r:embed="rId4">
                <a:lum contrast="24000"/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4" y="10215"/>
                <a:ext cx="4330" cy="1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78" name="Text Box 21"/>
              <p:cNvSpPr txBox="1">
                <a:spLocks noChangeArrowheads="1"/>
              </p:cNvSpPr>
              <p:nvPr/>
            </p:nvSpPr>
            <p:spPr bwMode="auto">
              <a:xfrm>
                <a:off x="2178" y="12240"/>
                <a:ext cx="4266" cy="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400" dirty="0"/>
                  <a:t>关节式履带移动机构的几种姿态</a:t>
                </a:r>
              </a:p>
            </p:txBody>
          </p:sp>
          <p:sp>
            <p:nvSpPr>
              <p:cNvPr id="32779" name="Text Box 22"/>
              <p:cNvSpPr txBox="1">
                <a:spLocks noChangeArrowheads="1"/>
              </p:cNvSpPr>
              <p:nvPr/>
            </p:nvSpPr>
            <p:spPr bwMode="auto">
              <a:xfrm>
                <a:off x="2968" y="10893"/>
                <a:ext cx="748" cy="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（</a:t>
                </a:r>
                <a:r>
                  <a:rPr kumimoji="0" lang="en-US" altLang="zh-CN" sz="1000"/>
                  <a:t>a</a:t>
                </a:r>
                <a:r>
                  <a:rPr kumimoji="0" lang="zh-CN" altLang="en-US" sz="1000"/>
                  <a:t>）</a:t>
                </a:r>
              </a:p>
            </p:txBody>
          </p:sp>
          <p:sp>
            <p:nvSpPr>
              <p:cNvPr id="32780" name="Text Box 23"/>
              <p:cNvSpPr txBox="1">
                <a:spLocks noChangeArrowheads="1"/>
              </p:cNvSpPr>
              <p:nvPr/>
            </p:nvSpPr>
            <p:spPr bwMode="auto">
              <a:xfrm>
                <a:off x="5176" y="10890"/>
                <a:ext cx="748" cy="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（</a:t>
                </a:r>
                <a:r>
                  <a:rPr kumimoji="0" lang="en-US" altLang="zh-CN" sz="1000"/>
                  <a:t>b</a:t>
                </a:r>
                <a:r>
                  <a:rPr kumimoji="0" lang="zh-CN" altLang="en-US" sz="1000"/>
                  <a:t>）</a:t>
                </a:r>
              </a:p>
            </p:txBody>
          </p:sp>
          <p:sp>
            <p:nvSpPr>
              <p:cNvPr id="32781" name="Text Box 24"/>
              <p:cNvSpPr txBox="1">
                <a:spLocks noChangeArrowheads="1"/>
              </p:cNvSpPr>
              <p:nvPr/>
            </p:nvSpPr>
            <p:spPr bwMode="auto">
              <a:xfrm>
                <a:off x="2910" y="11850"/>
                <a:ext cx="748" cy="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（</a:t>
                </a:r>
                <a:r>
                  <a:rPr kumimoji="0" lang="en-US" altLang="zh-CN" sz="1000"/>
                  <a:t>c</a:t>
                </a:r>
                <a:r>
                  <a:rPr kumimoji="0" lang="zh-CN" altLang="en-US" sz="1000"/>
                  <a:t>）</a:t>
                </a:r>
              </a:p>
            </p:txBody>
          </p:sp>
          <p:sp>
            <p:nvSpPr>
              <p:cNvPr id="32782" name="Text Box 25"/>
              <p:cNvSpPr txBox="1">
                <a:spLocks noChangeArrowheads="1"/>
              </p:cNvSpPr>
              <p:nvPr/>
            </p:nvSpPr>
            <p:spPr bwMode="auto">
              <a:xfrm>
                <a:off x="5188" y="11775"/>
                <a:ext cx="748" cy="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1000"/>
                  <a:t>（</a:t>
                </a:r>
                <a:r>
                  <a:rPr kumimoji="0" lang="en-US" altLang="zh-CN" sz="1000"/>
                  <a:t>d</a:t>
                </a:r>
                <a:r>
                  <a:rPr kumimoji="0" lang="zh-CN" altLang="en-US" sz="1000"/>
                  <a:t>）</a:t>
                </a:r>
              </a:p>
            </p:txBody>
          </p:sp>
        </p:grpSp>
      </p:grpSp>
      <p:sp>
        <p:nvSpPr>
          <p:cNvPr id="2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28" name="矩形 27"/>
          <p:cNvSpPr/>
          <p:nvPr/>
        </p:nvSpPr>
        <p:spPr>
          <a:xfrm>
            <a:off x="180836" y="972060"/>
            <a:ext cx="8418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复合机构是将两种及以上的构型相结合形成的机构。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346" y="5073517"/>
            <a:ext cx="2305050" cy="162941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3777" y="5073517"/>
            <a:ext cx="2193372" cy="1629410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91997" y="5040705"/>
            <a:ext cx="2178685" cy="16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82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200"/>
            <a:ext cx="7772400" cy="749300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anose="02010609060101010101" pitchFamily="49" charset="-122"/>
              </a:rPr>
              <a:t>5 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复合机构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AA0BC6-BD52-48FE-A349-4D1E86F8B1E2}" type="slidenum">
              <a:rPr lang="en-US" altLang="zh-CN" smtClean="0"/>
              <a:pPr>
                <a:defRPr/>
              </a:pPr>
              <a:t>29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150" y="1587725"/>
            <a:ext cx="4838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27725"/>
            <a:ext cx="48006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32000" y="6215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轮腿机构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1513" y="1587725"/>
            <a:ext cx="28479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1513" y="4169000"/>
            <a:ext cx="194310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93050" y="4916582"/>
            <a:ext cx="80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腿臂机构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836" y="1087560"/>
            <a:ext cx="8418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复合机构是将两种及以上的构型相结合形成的机构。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359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黑体" pitchFamily="49" charset="-122"/>
              </a:rPr>
              <a:t>1 </a:t>
            </a:r>
            <a:r>
              <a:rPr lang="zh-CN" altLang="en-US" sz="3200" dirty="0" smtClean="0">
                <a:ea typeface="黑体" pitchFamily="49" charset="-122"/>
              </a:rPr>
              <a:t>基本概念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49388"/>
            <a:ext cx="7772400" cy="46482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hlink"/>
                </a:solidFill>
                <a:ea typeface="黑体" pitchFamily="49" charset="-122"/>
              </a:rPr>
              <a:t>自由度：</a:t>
            </a:r>
            <a:r>
              <a:rPr lang="zh-CN" altLang="en-US" sz="2800" dirty="0" smtClean="0">
                <a:ea typeface="黑体" pitchFamily="49" charset="-122"/>
              </a:rPr>
              <a:t>物体能够对坐标系进行独立运动的数目称为自由度</a:t>
            </a:r>
            <a:r>
              <a:rPr lang="en-US" altLang="zh-CN" sz="2800" dirty="0" smtClean="0">
                <a:ea typeface="黑体" pitchFamily="49" charset="-122"/>
              </a:rPr>
              <a:t>(DOF, degree of freedom)</a:t>
            </a:r>
            <a:r>
              <a:rPr lang="zh-CN" altLang="en-US" sz="2800" dirty="0" smtClean="0">
                <a:ea typeface="黑体" pitchFamily="49" charset="-122"/>
              </a:rPr>
              <a:t>。</a:t>
            </a:r>
          </a:p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刚体具有</a:t>
            </a:r>
            <a:r>
              <a:rPr lang="en-US" altLang="zh-CN" sz="2800" dirty="0" smtClean="0">
                <a:solidFill>
                  <a:schemeClr val="hlink"/>
                </a:solidFill>
                <a:ea typeface="黑体" pitchFamily="49" charset="-122"/>
              </a:rPr>
              <a:t>6</a:t>
            </a:r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个自由度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zh-CN" altLang="en-US" sz="2400" dirty="0" smtClean="0">
                <a:ea typeface="黑体" pitchFamily="49" charset="-122"/>
              </a:rPr>
              <a:t>三个旋转自由度 </a:t>
            </a:r>
            <a:r>
              <a:rPr lang="en-US" altLang="zh-CN" sz="2400" i="1" dirty="0" smtClean="0">
                <a:ea typeface="黑体" pitchFamily="49" charset="-122"/>
              </a:rPr>
              <a:t>R</a:t>
            </a:r>
            <a:r>
              <a:rPr lang="en-US" altLang="zh-CN" sz="2400" baseline="-25000" dirty="0" smtClean="0">
                <a:ea typeface="黑体" pitchFamily="49" charset="-122"/>
              </a:rPr>
              <a:t>1</a:t>
            </a:r>
            <a:r>
              <a:rPr lang="en-US" altLang="zh-CN" sz="2400" dirty="0" smtClean="0">
                <a:ea typeface="黑体" pitchFamily="49" charset="-122"/>
              </a:rPr>
              <a:t>, </a:t>
            </a:r>
            <a:r>
              <a:rPr lang="en-US" altLang="zh-CN" sz="2400" i="1" dirty="0" smtClean="0">
                <a:ea typeface="黑体" pitchFamily="49" charset="-122"/>
              </a:rPr>
              <a:t>R</a:t>
            </a:r>
            <a:r>
              <a:rPr lang="en-US" altLang="zh-CN" sz="2400" baseline="-25000" dirty="0" smtClean="0">
                <a:ea typeface="黑体" pitchFamily="49" charset="-122"/>
              </a:rPr>
              <a:t>2</a:t>
            </a:r>
            <a:r>
              <a:rPr lang="en-US" altLang="zh-CN" sz="2400" dirty="0" smtClean="0">
                <a:ea typeface="黑体" pitchFamily="49" charset="-122"/>
              </a:rPr>
              <a:t>, </a:t>
            </a:r>
            <a:r>
              <a:rPr lang="en-US" altLang="zh-CN" sz="2400" i="1" dirty="0" smtClean="0">
                <a:ea typeface="黑体" pitchFamily="49" charset="-122"/>
              </a:rPr>
              <a:t>R</a:t>
            </a:r>
            <a:r>
              <a:rPr lang="en-US" altLang="zh-CN" sz="2400" baseline="-25000" dirty="0" smtClean="0">
                <a:ea typeface="黑体" pitchFamily="49" charset="-122"/>
              </a:rPr>
              <a:t>3</a:t>
            </a:r>
            <a:endParaRPr lang="en-US" altLang="zh-CN" sz="2400" dirty="0" smtClean="0">
              <a:ea typeface="黑体" pitchFamily="49" charset="-122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zh-CN" altLang="en-US" sz="2400" dirty="0" smtClean="0">
                <a:ea typeface="黑体" pitchFamily="49" charset="-122"/>
              </a:rPr>
              <a:t>三个平移自由度</a:t>
            </a:r>
            <a:r>
              <a:rPr lang="en-US" altLang="zh-CN" sz="2400" i="1" dirty="0" smtClean="0">
                <a:ea typeface="黑体" pitchFamily="49" charset="-122"/>
              </a:rPr>
              <a:t>T</a:t>
            </a:r>
            <a:r>
              <a:rPr lang="en-US" altLang="zh-CN" sz="2400" baseline="-25000" dirty="0" smtClean="0">
                <a:ea typeface="黑体" pitchFamily="49" charset="-122"/>
              </a:rPr>
              <a:t>1</a:t>
            </a:r>
            <a:r>
              <a:rPr lang="en-US" altLang="zh-CN" sz="2400" dirty="0" smtClean="0">
                <a:ea typeface="黑体" pitchFamily="49" charset="-122"/>
              </a:rPr>
              <a:t>, </a:t>
            </a:r>
            <a:r>
              <a:rPr lang="en-US" altLang="zh-CN" sz="2400" i="1" dirty="0" smtClean="0">
                <a:ea typeface="黑体" pitchFamily="49" charset="-122"/>
              </a:rPr>
              <a:t>T</a:t>
            </a:r>
            <a:r>
              <a:rPr lang="en-US" altLang="zh-CN" sz="2400" baseline="-25000" dirty="0" smtClean="0">
                <a:ea typeface="黑体" pitchFamily="49" charset="-122"/>
              </a:rPr>
              <a:t>2</a:t>
            </a:r>
            <a:r>
              <a:rPr lang="en-US" altLang="zh-CN" sz="2400" dirty="0" smtClean="0">
                <a:ea typeface="黑体" pitchFamily="49" charset="-122"/>
              </a:rPr>
              <a:t>, </a:t>
            </a:r>
            <a:r>
              <a:rPr lang="en-US" altLang="zh-CN" sz="2400" i="1" dirty="0" smtClean="0">
                <a:ea typeface="黑体" pitchFamily="49" charset="-122"/>
              </a:rPr>
              <a:t>T</a:t>
            </a:r>
            <a:r>
              <a:rPr lang="en-US" altLang="zh-CN" sz="2400" baseline="-25000" dirty="0" smtClean="0">
                <a:ea typeface="黑体" pitchFamily="49" charset="-122"/>
              </a:rPr>
              <a:t>3</a:t>
            </a:r>
            <a:endParaRPr lang="en-US" altLang="zh-CN" sz="2400" dirty="0" smtClean="0">
              <a:ea typeface="黑体" pitchFamily="49" charset="-122"/>
            </a:endParaRPr>
          </a:p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质点具有几个自由度？</a:t>
            </a:r>
          </a:p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单位矢量有几个自由度？</a:t>
            </a:r>
          </a:p>
          <a:p>
            <a:pPr eaLnBrk="1" hangingPunct="1"/>
            <a:endParaRPr lang="en-US" altLang="zh-CN" sz="2800" dirty="0" smtClean="0">
              <a:ea typeface="黑体" pitchFamily="49" charset="-122"/>
            </a:endParaRPr>
          </a:p>
        </p:txBody>
      </p:sp>
      <p:grpSp>
        <p:nvGrpSpPr>
          <p:cNvPr id="4102" name="Group 24"/>
          <p:cNvGrpSpPr>
            <a:grpSpLocks/>
          </p:cNvGrpSpPr>
          <p:nvPr/>
        </p:nvGrpSpPr>
        <p:grpSpPr bwMode="auto">
          <a:xfrm>
            <a:off x="4648200" y="2971800"/>
            <a:ext cx="3581400" cy="2590800"/>
            <a:chOff x="1584" y="1920"/>
            <a:chExt cx="2256" cy="1632"/>
          </a:xfrm>
        </p:grpSpPr>
        <p:sp>
          <p:nvSpPr>
            <p:cNvPr id="4104" name="AutoShape 12" descr="浅色竖线"/>
            <p:cNvSpPr>
              <a:spLocks noChangeArrowheads="1"/>
            </p:cNvSpPr>
            <p:nvPr/>
          </p:nvSpPr>
          <p:spPr bwMode="auto">
            <a:xfrm>
              <a:off x="2352" y="2208"/>
              <a:ext cx="192" cy="288"/>
            </a:xfrm>
            <a:prstGeom prst="curvedLeftArrow">
              <a:avLst>
                <a:gd name="adj1" fmla="val 42347"/>
                <a:gd name="adj2" fmla="val 72347"/>
                <a:gd name="adj3" fmla="val 33333"/>
              </a:avLst>
            </a:prstGeom>
            <a:pattFill prst="ltVert">
              <a:fgClr>
                <a:schemeClr val="bg1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4105" name="AutoShape 13" descr="深色横线"/>
            <p:cNvSpPr>
              <a:spLocks noChangeArrowheads="1"/>
            </p:cNvSpPr>
            <p:nvPr/>
          </p:nvSpPr>
          <p:spPr bwMode="auto">
            <a:xfrm>
              <a:off x="1872" y="3024"/>
              <a:ext cx="240" cy="240"/>
            </a:xfrm>
            <a:prstGeom prst="curvedDownArrow">
              <a:avLst>
                <a:gd name="adj1" fmla="val 20000"/>
                <a:gd name="adj2" fmla="val 40000"/>
                <a:gd name="adj3" fmla="val 33333"/>
              </a:avLst>
            </a:prstGeom>
            <a:pattFill prst="dkHorz">
              <a:fgClr>
                <a:schemeClr val="bg1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4106" name="AutoShape 11" descr="深色横线"/>
            <p:cNvSpPr>
              <a:spLocks noChangeArrowheads="1"/>
            </p:cNvSpPr>
            <p:nvPr/>
          </p:nvSpPr>
          <p:spPr bwMode="auto">
            <a:xfrm flipH="1">
              <a:off x="3024" y="2736"/>
              <a:ext cx="240" cy="240"/>
            </a:xfrm>
            <a:prstGeom prst="curvedDownArrow">
              <a:avLst>
                <a:gd name="adj1" fmla="val 20000"/>
                <a:gd name="adj2" fmla="val 40000"/>
                <a:gd name="adj3" fmla="val 33333"/>
              </a:avLst>
            </a:prstGeom>
            <a:pattFill prst="dkHorz">
              <a:fgClr>
                <a:schemeClr val="bg1"/>
              </a:fgClr>
              <a:bgClr>
                <a:schemeClr val="accent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4107" name="Line 5"/>
            <p:cNvSpPr>
              <a:spLocks noChangeShapeType="1"/>
            </p:cNvSpPr>
            <p:nvPr/>
          </p:nvSpPr>
          <p:spPr bwMode="auto">
            <a:xfrm flipV="1">
              <a:off x="2448" y="206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8" name="Line 6"/>
            <p:cNvSpPr>
              <a:spLocks noChangeShapeType="1"/>
            </p:cNvSpPr>
            <p:nvPr/>
          </p:nvSpPr>
          <p:spPr bwMode="auto">
            <a:xfrm>
              <a:off x="2448" y="283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9" name="Line 7"/>
            <p:cNvSpPr>
              <a:spLocks noChangeShapeType="1"/>
            </p:cNvSpPr>
            <p:nvPr/>
          </p:nvSpPr>
          <p:spPr bwMode="auto">
            <a:xfrm flipH="1">
              <a:off x="1776" y="2832"/>
              <a:ext cx="672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Text Box 8"/>
            <p:cNvSpPr txBox="1">
              <a:spLocks noChangeArrowheads="1"/>
            </p:cNvSpPr>
            <p:nvPr/>
          </p:nvSpPr>
          <p:spPr bwMode="auto">
            <a:xfrm>
              <a:off x="3456" y="268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Y</a:t>
              </a:r>
            </a:p>
          </p:txBody>
        </p:sp>
        <p:sp>
          <p:nvSpPr>
            <p:cNvPr id="4111" name="Text Box 9"/>
            <p:cNvSpPr txBox="1">
              <a:spLocks noChangeArrowheads="1"/>
            </p:cNvSpPr>
            <p:nvPr/>
          </p:nvSpPr>
          <p:spPr bwMode="auto">
            <a:xfrm>
              <a:off x="1584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X</a:t>
              </a:r>
            </a:p>
          </p:txBody>
        </p:sp>
        <p:sp>
          <p:nvSpPr>
            <p:cNvPr id="4112" name="Text Box 10"/>
            <p:cNvSpPr txBox="1">
              <a:spLocks noChangeArrowheads="1"/>
            </p:cNvSpPr>
            <p:nvPr/>
          </p:nvSpPr>
          <p:spPr bwMode="auto">
            <a:xfrm>
              <a:off x="2496" y="192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Z</a:t>
              </a:r>
            </a:p>
          </p:txBody>
        </p:sp>
        <p:sp>
          <p:nvSpPr>
            <p:cNvPr id="4113" name="Line 14"/>
            <p:cNvSpPr>
              <a:spLocks noChangeShapeType="1"/>
            </p:cNvSpPr>
            <p:nvPr/>
          </p:nvSpPr>
          <p:spPr bwMode="auto">
            <a:xfrm flipH="1">
              <a:off x="2208" y="2976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Line 15"/>
            <p:cNvSpPr>
              <a:spLocks noChangeShapeType="1"/>
            </p:cNvSpPr>
            <p:nvPr/>
          </p:nvSpPr>
          <p:spPr bwMode="auto">
            <a:xfrm>
              <a:off x="2592" y="27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Line 16"/>
            <p:cNvSpPr>
              <a:spLocks noChangeShapeType="1"/>
            </p:cNvSpPr>
            <p:nvPr/>
          </p:nvSpPr>
          <p:spPr bwMode="auto">
            <a:xfrm flipV="1">
              <a:off x="2352" y="249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Text Box 17"/>
            <p:cNvSpPr txBox="1">
              <a:spLocks noChangeArrowheads="1"/>
            </p:cNvSpPr>
            <p:nvPr/>
          </p:nvSpPr>
          <p:spPr bwMode="auto">
            <a:xfrm>
              <a:off x="1920" y="32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R</a:t>
              </a:r>
              <a:r>
                <a:rPr lang="en-US" altLang="zh-CN" sz="2400" baseline="-25000"/>
                <a:t>1</a:t>
              </a:r>
            </a:p>
          </p:txBody>
        </p:sp>
        <p:sp>
          <p:nvSpPr>
            <p:cNvPr id="4117" name="Text Box 18"/>
            <p:cNvSpPr txBox="1">
              <a:spLocks noChangeArrowheads="1"/>
            </p:cNvSpPr>
            <p:nvPr/>
          </p:nvSpPr>
          <p:spPr bwMode="auto">
            <a:xfrm>
              <a:off x="3072" y="302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R</a:t>
              </a:r>
              <a:r>
                <a:rPr lang="en-US" altLang="zh-CN" sz="2400" baseline="-25000"/>
                <a:t>2</a:t>
              </a:r>
            </a:p>
          </p:txBody>
        </p:sp>
        <p:sp>
          <p:nvSpPr>
            <p:cNvPr id="4118" name="Text Box 19"/>
            <p:cNvSpPr txBox="1">
              <a:spLocks noChangeArrowheads="1"/>
            </p:cNvSpPr>
            <p:nvPr/>
          </p:nvSpPr>
          <p:spPr bwMode="auto">
            <a:xfrm>
              <a:off x="2016" y="211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R</a:t>
              </a:r>
              <a:r>
                <a:rPr lang="en-US" altLang="zh-CN" sz="2400" baseline="-25000"/>
                <a:t>3</a:t>
              </a:r>
            </a:p>
          </p:txBody>
        </p:sp>
        <p:sp>
          <p:nvSpPr>
            <p:cNvPr id="4119" name="Text Box 20"/>
            <p:cNvSpPr txBox="1">
              <a:spLocks noChangeArrowheads="1"/>
            </p:cNvSpPr>
            <p:nvPr/>
          </p:nvSpPr>
          <p:spPr bwMode="auto">
            <a:xfrm>
              <a:off x="2304" y="302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T</a:t>
              </a:r>
              <a:r>
                <a:rPr lang="en-US" altLang="zh-CN" sz="2400" baseline="-25000"/>
                <a:t>1</a:t>
              </a:r>
            </a:p>
          </p:txBody>
        </p:sp>
        <p:sp>
          <p:nvSpPr>
            <p:cNvPr id="4120" name="Text Box 21"/>
            <p:cNvSpPr txBox="1">
              <a:spLocks noChangeArrowheads="1"/>
            </p:cNvSpPr>
            <p:nvPr/>
          </p:nvSpPr>
          <p:spPr bwMode="auto">
            <a:xfrm>
              <a:off x="2640" y="244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T</a:t>
              </a:r>
              <a:r>
                <a:rPr lang="en-US" altLang="zh-CN" sz="2400" baseline="-25000"/>
                <a:t>2</a:t>
              </a:r>
            </a:p>
          </p:txBody>
        </p:sp>
        <p:sp>
          <p:nvSpPr>
            <p:cNvPr id="4121" name="Text Box 22"/>
            <p:cNvSpPr txBox="1">
              <a:spLocks noChangeArrowheads="1"/>
            </p:cNvSpPr>
            <p:nvPr/>
          </p:nvSpPr>
          <p:spPr bwMode="auto">
            <a:xfrm>
              <a:off x="2016" y="24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T</a:t>
              </a:r>
              <a:r>
                <a:rPr lang="en-US" altLang="zh-CN" sz="2400" baseline="-25000"/>
                <a:t>3</a:t>
              </a:r>
            </a:p>
          </p:txBody>
        </p:sp>
      </p:grpSp>
      <p:sp>
        <p:nvSpPr>
          <p:cNvPr id="4103" name="AutoShape 25"/>
          <p:cNvSpPr>
            <a:spLocks noChangeArrowheads="1"/>
          </p:cNvSpPr>
          <p:nvPr/>
        </p:nvSpPr>
        <p:spPr bwMode="auto">
          <a:xfrm rot="4081044">
            <a:off x="6453981" y="5171282"/>
            <a:ext cx="339725" cy="77628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itchFamily="49" charset="-122"/>
            </a:endParaRPr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7005AE6-3F77-44FD-AAA8-FA837ECF6E85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794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85800" y="431800"/>
            <a:ext cx="7772400" cy="6604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solidFill>
                  <a:schemeClr val="tx1"/>
                </a:solidFill>
                <a:ea typeface="黑体" pitchFamily="49" charset="-122"/>
              </a:rPr>
              <a:t>腿足运动机构</a:t>
            </a:r>
            <a:endParaRPr lang="zh-CN" altLang="en-US" sz="3600" smtClean="0"/>
          </a:p>
        </p:txBody>
      </p:sp>
      <p:sp>
        <p:nvSpPr>
          <p:cNvPr id="33795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E128F1D-1BBD-4D1A-9B9B-E42E6F13FC32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5" name="Introducing Handl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8160" y="1483994"/>
            <a:ext cx="8199120" cy="46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09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673100" y="241300"/>
            <a:ext cx="7772400" cy="723900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itchFamily="49" charset="-122"/>
              </a:rPr>
              <a:t>6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仿生机构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685800" y="1282700"/>
            <a:ext cx="7950200" cy="4813300"/>
          </a:xfrm>
        </p:spPr>
        <p:txBody>
          <a:bodyPr/>
          <a:lstStyle/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腿足机构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：仿照人或者动物的腿足设计的机构，能够以一定的步态行走。仿人机器人，房动物的四足机器人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扑翼机构：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仿照鸟类翅膀设计的运动机构，能够飞行。仿鸟机器人。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游动机构：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仿照鱼类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蛇类设计的运动机构，可以游动。机器蛇，机器鱼等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A480BFB-5B09-4BEE-8BF7-F7C5F2A44600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1063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574675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solidFill>
                  <a:schemeClr val="tx1"/>
                </a:solidFill>
                <a:ea typeface="黑体" pitchFamily="49" charset="-122"/>
              </a:rPr>
              <a:t>腿足运动机构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981075"/>
            <a:ext cx="8353425" cy="5114925"/>
          </a:xfrm>
        </p:spPr>
        <p:txBody>
          <a:bodyPr/>
          <a:lstStyle/>
          <a:p>
            <a:pPr eaLnBrk="1" hangingPunct="1">
              <a:buClr>
                <a:schemeClr val="accent2"/>
              </a:buClr>
              <a:buSzPct val="70000"/>
              <a:buFont typeface="Wingdings" pitchFamily="2" charset="2"/>
              <a:buChar char="Ø"/>
            </a:pPr>
            <a:r>
              <a:rPr lang="zh-CN" altLang="en-US" sz="2800" b="1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腿式移动机构</a:t>
            </a:r>
            <a:endParaRPr lang="zh-CN" altLang="en-US" sz="2800" b="1" smtClean="0">
              <a:latin typeface="黑体" pitchFamily="49" charset="-122"/>
              <a:ea typeface="黑体" pitchFamily="49" charset="-122"/>
            </a:endParaRP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r>
              <a:rPr lang="zh-CN" altLang="en-US" sz="2400" smtClean="0">
                <a:latin typeface="黑体" pitchFamily="49" charset="-122"/>
                <a:ea typeface="黑体" pitchFamily="49" charset="-122"/>
              </a:rPr>
              <a:t>腿足式移动机构，是模拟人类或有腿动物的独特运动来实现机器人的自身运动的。属于全方位移动机构。</a:t>
            </a:r>
          </a:p>
          <a:p>
            <a:pPr lvl="1" eaLnBrk="1" hangingPunct="1">
              <a:buClr>
                <a:schemeClr val="accent2"/>
              </a:buClr>
              <a:buSzPct val="70000"/>
              <a:buFont typeface="Wingdings" pitchFamily="2" charset="2"/>
              <a:buChar char="ü"/>
            </a:pPr>
            <a:endParaRPr lang="en-US" altLang="zh-CN" sz="2400" smtClean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389" name="Group 17"/>
          <p:cNvGrpSpPr>
            <a:grpSpLocks/>
          </p:cNvGrpSpPr>
          <p:nvPr/>
        </p:nvGrpSpPr>
        <p:grpSpPr bwMode="auto">
          <a:xfrm>
            <a:off x="3746500" y="2852738"/>
            <a:ext cx="5313363" cy="3232150"/>
            <a:chOff x="1816" y="6549"/>
            <a:chExt cx="8366" cy="5091"/>
          </a:xfrm>
        </p:grpSpPr>
        <p:pic>
          <p:nvPicPr>
            <p:cNvPr id="16392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" y="6597"/>
              <a:ext cx="3556" cy="4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" y="6549"/>
              <a:ext cx="4214" cy="4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4" name="Text Box 20"/>
            <p:cNvSpPr txBox="1">
              <a:spLocks noChangeArrowheads="1"/>
            </p:cNvSpPr>
            <p:nvPr/>
          </p:nvSpPr>
          <p:spPr bwMode="auto">
            <a:xfrm>
              <a:off x="3838" y="11190"/>
              <a:ext cx="4216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两种多足移动机构</a:t>
              </a:r>
            </a:p>
          </p:txBody>
        </p:sp>
        <p:sp>
          <p:nvSpPr>
            <p:cNvPr id="16395" name="Text Box 21"/>
            <p:cNvSpPr txBox="1">
              <a:spLocks noChangeArrowheads="1"/>
            </p:cNvSpPr>
            <p:nvPr/>
          </p:nvSpPr>
          <p:spPr bwMode="auto">
            <a:xfrm>
              <a:off x="2038" y="10740"/>
              <a:ext cx="309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日本</a:t>
              </a:r>
              <a:r>
                <a:rPr kumimoji="0" lang="en-US" altLang="zh-CN" sz="1200"/>
                <a:t>TITAN-VI</a:t>
              </a:r>
              <a:r>
                <a:rPr kumimoji="0" lang="zh-CN" altLang="en-US" sz="1200"/>
                <a:t>型四足机器人</a:t>
              </a:r>
            </a:p>
          </p:txBody>
        </p:sp>
        <p:sp>
          <p:nvSpPr>
            <p:cNvPr id="16396" name="Text Box 22"/>
            <p:cNvSpPr txBox="1">
              <a:spLocks noChangeArrowheads="1"/>
            </p:cNvSpPr>
            <p:nvPr/>
          </p:nvSpPr>
          <p:spPr bwMode="auto">
            <a:xfrm>
              <a:off x="6388" y="10740"/>
              <a:ext cx="3268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印度六足步行机器人“舞王”</a:t>
              </a:r>
            </a:p>
          </p:txBody>
        </p:sp>
      </p:grpSp>
      <p:pic>
        <p:nvPicPr>
          <p:cNvPr id="1639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30525"/>
            <a:ext cx="358616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2"/>
          <p:cNvSpPr txBox="1">
            <a:spLocks noChangeArrowheads="1"/>
          </p:cNvSpPr>
          <p:nvPr/>
        </p:nvSpPr>
        <p:spPr bwMode="auto">
          <a:xfrm>
            <a:off x="1084263" y="5357813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仿人机器人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242768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71513" y="266700"/>
            <a:ext cx="4332287" cy="77470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342900" y="1136650"/>
            <a:ext cx="4741863" cy="3035300"/>
          </a:xfrm>
        </p:spPr>
        <p:txBody>
          <a:bodyPr/>
          <a:lstStyle/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ea typeface="黑体" pitchFamily="49" charset="-122"/>
              </a:rPr>
              <a:t>自由度：每一条腿至少</a:t>
            </a:r>
            <a:r>
              <a:rPr lang="en-US" altLang="zh-CN" sz="2800" smtClean="0">
                <a:ea typeface="黑体" pitchFamily="49" charset="-122"/>
              </a:rPr>
              <a:t>6</a:t>
            </a:r>
            <a:r>
              <a:rPr lang="zh-CN" altLang="en-US" sz="2800" smtClean="0">
                <a:ea typeface="黑体" pitchFamily="49" charset="-122"/>
              </a:rPr>
              <a:t>个全驱动关节，</a:t>
            </a:r>
            <a:r>
              <a:rPr lang="en-US" altLang="zh-CN" sz="2800" smtClean="0">
                <a:ea typeface="黑体" pitchFamily="49" charset="-122"/>
              </a:rPr>
              <a:t>6</a:t>
            </a:r>
            <a:r>
              <a:rPr lang="zh-CN" altLang="en-US" sz="2800" smtClean="0">
                <a:ea typeface="黑体" pitchFamily="49" charset="-122"/>
              </a:rPr>
              <a:t>自由度；全身</a:t>
            </a:r>
            <a:r>
              <a:rPr lang="en-US" altLang="zh-CN" sz="2800" smtClean="0">
                <a:ea typeface="黑体" pitchFamily="49" charset="-122"/>
              </a:rPr>
              <a:t>&gt;25</a:t>
            </a:r>
            <a:r>
              <a:rPr lang="zh-CN" altLang="en-US" sz="2800" smtClean="0">
                <a:ea typeface="黑体" pitchFamily="49" charset="-122"/>
              </a:rPr>
              <a:t>自由度</a:t>
            </a:r>
            <a:endParaRPr lang="en-US" altLang="zh-CN" sz="2800" smtClean="0">
              <a:ea typeface="黑体" pitchFamily="49" charset="-122"/>
            </a:endParaRPr>
          </a:p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ea typeface="黑体" pitchFamily="49" charset="-122"/>
              </a:rPr>
              <a:t>关节控制：位置控制</a:t>
            </a:r>
            <a:endParaRPr lang="en-US" altLang="zh-CN" sz="2800" smtClean="0">
              <a:ea typeface="黑体" pitchFamily="49" charset="-122"/>
            </a:endParaRPr>
          </a:p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ea typeface="黑体" pitchFamily="49" charset="-122"/>
              </a:rPr>
              <a:t>传感器：位置，脚部力传感器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F453A42-79BB-434F-A01C-6C3CD52E397C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r>
              <a:rPr lang="en-US" altLang="zh-CN" sz="1400" dirty="0" smtClean="0"/>
              <a:t>/62</a:t>
            </a:r>
          </a:p>
        </p:txBody>
      </p:sp>
      <p:grpSp>
        <p:nvGrpSpPr>
          <p:cNvPr id="17413" name="Group 4"/>
          <p:cNvGrpSpPr>
            <a:grpSpLocks/>
          </p:cNvGrpSpPr>
          <p:nvPr/>
        </p:nvGrpSpPr>
        <p:grpSpPr bwMode="auto">
          <a:xfrm>
            <a:off x="5419725" y="169863"/>
            <a:ext cx="3524250" cy="3652837"/>
            <a:chOff x="3093" y="6264"/>
            <a:chExt cx="4964" cy="5751"/>
          </a:xfrm>
        </p:grpSpPr>
        <p:pic>
          <p:nvPicPr>
            <p:cNvPr id="1741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6264"/>
              <a:ext cx="3240" cy="5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9" name="Text Box 6"/>
            <p:cNvSpPr txBox="1">
              <a:spLocks noChangeArrowheads="1"/>
            </p:cNvSpPr>
            <p:nvPr/>
          </p:nvSpPr>
          <p:spPr bwMode="auto">
            <a:xfrm>
              <a:off x="6169" y="6810"/>
              <a:ext cx="1274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/>
                <a:t>Z</a:t>
              </a:r>
              <a:r>
                <a:rPr kumimoji="0" lang="zh-CN" altLang="en-US" sz="900"/>
                <a:t>（偏转轴）</a:t>
              </a:r>
              <a:endParaRPr kumimoji="0" lang="zh-CN" altLang="en-US" sz="2400"/>
            </a:p>
          </p:txBody>
        </p:sp>
        <p:sp>
          <p:nvSpPr>
            <p:cNvPr id="17420" name="Text Box 7"/>
            <p:cNvSpPr txBox="1">
              <a:spLocks noChangeArrowheads="1"/>
            </p:cNvSpPr>
            <p:nvPr/>
          </p:nvSpPr>
          <p:spPr bwMode="auto">
            <a:xfrm>
              <a:off x="6693" y="7335"/>
              <a:ext cx="1364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/>
                <a:t>Y</a:t>
              </a:r>
              <a:r>
                <a:rPr kumimoji="0" lang="zh-CN" altLang="en-US" sz="900"/>
                <a:t>（纵摇轴）</a:t>
              </a:r>
              <a:endParaRPr kumimoji="0" lang="zh-CN" altLang="en-US" sz="2400"/>
            </a:p>
          </p:txBody>
        </p:sp>
        <p:sp>
          <p:nvSpPr>
            <p:cNvPr id="17421" name="Text Box 8"/>
            <p:cNvSpPr txBox="1">
              <a:spLocks noChangeArrowheads="1"/>
            </p:cNvSpPr>
            <p:nvPr/>
          </p:nvSpPr>
          <p:spPr bwMode="auto">
            <a:xfrm>
              <a:off x="5929" y="7695"/>
              <a:ext cx="1364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900"/>
                <a:t>X</a:t>
              </a:r>
              <a:r>
                <a:rPr kumimoji="0" lang="zh-CN" altLang="en-US" sz="900"/>
                <a:t>（横摇轴）</a:t>
              </a:r>
              <a:endParaRPr kumimoji="0" lang="zh-CN" altLang="en-US" sz="2400"/>
            </a:p>
          </p:txBody>
        </p:sp>
        <p:sp>
          <p:nvSpPr>
            <p:cNvPr id="17422" name="Text Box 9"/>
            <p:cNvSpPr txBox="1">
              <a:spLocks noChangeArrowheads="1"/>
            </p:cNvSpPr>
            <p:nvPr/>
          </p:nvSpPr>
          <p:spPr bwMode="auto">
            <a:xfrm>
              <a:off x="6303" y="10350"/>
              <a:ext cx="93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偏转轴</a:t>
              </a:r>
              <a:endParaRPr kumimoji="0" lang="zh-CN" altLang="en-US" sz="2400"/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6317" y="9720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纵摇轴</a:t>
              </a:r>
              <a:endParaRPr kumimoji="0" lang="zh-CN" altLang="en-US" sz="2400"/>
            </a:p>
          </p:txBody>
        </p:sp>
        <p:sp>
          <p:nvSpPr>
            <p:cNvPr id="17424" name="Text Box 11"/>
            <p:cNvSpPr txBox="1">
              <a:spLocks noChangeArrowheads="1"/>
            </p:cNvSpPr>
            <p:nvPr/>
          </p:nvSpPr>
          <p:spPr bwMode="auto">
            <a:xfrm>
              <a:off x="6319" y="10965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横摇轴</a:t>
              </a:r>
              <a:endParaRPr kumimoji="0" lang="zh-CN" altLang="en-US" sz="2400"/>
            </a:p>
          </p:txBody>
        </p:sp>
        <p:sp>
          <p:nvSpPr>
            <p:cNvPr id="17425" name="Text Box 12"/>
            <p:cNvSpPr txBox="1">
              <a:spLocks noChangeArrowheads="1"/>
            </p:cNvSpPr>
            <p:nvPr/>
          </p:nvSpPr>
          <p:spPr bwMode="auto">
            <a:xfrm>
              <a:off x="3301" y="11565"/>
              <a:ext cx="4216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1200"/>
                <a:t>仿人体下肢的腿足式移动机构自由度分配</a:t>
              </a:r>
            </a:p>
          </p:txBody>
        </p:sp>
        <p:sp>
          <p:nvSpPr>
            <p:cNvPr id="17426" name="Text Box 13"/>
            <p:cNvSpPr txBox="1">
              <a:spLocks noChangeArrowheads="1"/>
            </p:cNvSpPr>
            <p:nvPr/>
          </p:nvSpPr>
          <p:spPr bwMode="auto">
            <a:xfrm>
              <a:off x="3633" y="6690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腰关节</a:t>
              </a:r>
              <a:endParaRPr kumimoji="0" lang="zh-CN" altLang="en-US" sz="2400"/>
            </a:p>
          </p:txBody>
        </p:sp>
        <p:sp>
          <p:nvSpPr>
            <p:cNvPr id="17427" name="Text Box 14"/>
            <p:cNvSpPr txBox="1">
              <a:spLocks noChangeArrowheads="1"/>
            </p:cNvSpPr>
            <p:nvPr/>
          </p:nvSpPr>
          <p:spPr bwMode="auto">
            <a:xfrm>
              <a:off x="3093" y="7920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髋关节</a:t>
              </a:r>
              <a:endParaRPr kumimoji="0" lang="zh-CN" altLang="en-US" sz="2400"/>
            </a:p>
          </p:txBody>
        </p:sp>
        <p:sp>
          <p:nvSpPr>
            <p:cNvPr id="17428" name="Text Box 15"/>
            <p:cNvSpPr txBox="1">
              <a:spLocks noChangeArrowheads="1"/>
            </p:cNvSpPr>
            <p:nvPr/>
          </p:nvSpPr>
          <p:spPr bwMode="auto">
            <a:xfrm>
              <a:off x="3137" y="9165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膝关节</a:t>
              </a:r>
              <a:endParaRPr kumimoji="0" lang="zh-CN" altLang="en-US" sz="2400"/>
            </a:p>
          </p:txBody>
        </p:sp>
        <p:sp>
          <p:nvSpPr>
            <p:cNvPr id="17429" name="Text Box 16"/>
            <p:cNvSpPr txBox="1">
              <a:spLocks noChangeArrowheads="1"/>
            </p:cNvSpPr>
            <p:nvPr/>
          </p:nvSpPr>
          <p:spPr bwMode="auto">
            <a:xfrm>
              <a:off x="3169" y="10380"/>
              <a:ext cx="9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0" lang="zh-CN" altLang="en-US" sz="900"/>
                <a:t>踝关节</a:t>
              </a:r>
              <a:endParaRPr kumimoji="0" lang="zh-CN" altLang="en-US" sz="2400"/>
            </a:p>
          </p:txBody>
        </p:sp>
      </p:grpSp>
      <p:pic>
        <p:nvPicPr>
          <p:cNvPr id="1741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19" r="14226"/>
          <a:stretch>
            <a:fillRect/>
          </a:stretch>
        </p:blipFill>
        <p:spPr bwMode="auto">
          <a:xfrm>
            <a:off x="1946275" y="4365625"/>
            <a:ext cx="21526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4325" y="5003800"/>
            <a:ext cx="1112838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900" y="4351338"/>
            <a:ext cx="1739900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7163" y="4351338"/>
            <a:ext cx="3854450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712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671513" y="266700"/>
            <a:ext cx="7875587" cy="77470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342900" y="1136650"/>
            <a:ext cx="8420100" cy="1250950"/>
          </a:xfrm>
        </p:spPr>
        <p:txBody>
          <a:bodyPr/>
          <a:lstStyle/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en-US" altLang="zh-CN" sz="2800" smtClean="0">
                <a:ea typeface="黑体" pitchFamily="49" charset="-122"/>
              </a:rPr>
              <a:t>ZMP</a:t>
            </a:r>
            <a:r>
              <a:rPr lang="zh-CN" altLang="en-US" sz="2800" smtClean="0">
                <a:ea typeface="黑体" pitchFamily="49" charset="-122"/>
              </a:rPr>
              <a:t>：零力矩点，脚部的受力可以简化为合力，其作用点为零力矩点。基于</a:t>
            </a:r>
            <a:r>
              <a:rPr lang="en-US" altLang="zh-CN" sz="2800" smtClean="0">
                <a:ea typeface="黑体" pitchFamily="49" charset="-122"/>
              </a:rPr>
              <a:t>ZMP</a:t>
            </a:r>
            <a:r>
              <a:rPr lang="zh-CN" altLang="en-US" sz="2800" smtClean="0">
                <a:ea typeface="黑体" pitchFamily="49" charset="-122"/>
              </a:rPr>
              <a:t>的人形机器人：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638" y="2197100"/>
            <a:ext cx="292576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矩形 1"/>
          <p:cNvSpPr>
            <a:spLocks noChangeArrowheads="1"/>
          </p:cNvSpPr>
          <p:nvPr/>
        </p:nvSpPr>
        <p:spPr bwMode="auto">
          <a:xfrm>
            <a:off x="274638" y="4619625"/>
            <a:ext cx="6070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WL-10RD: 12DOF, 1.43m, 84.5kg, Takanishi, 1985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ASIMO: 26DOF, Honda Motor Co. , 2000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Johnnie: 17DOF, 1.8m, 40kg, Gienger, 2000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HRP-2L: 12DOF, 1.41m, 58.2kg, Kaneko, 2001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WL-16R: 12DOF, 1.29m, 55kg, Takanishi, 2003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/>
              <a:t>HUBO: 41DOF, 1.25m, 55kg, Oh et al, 2006</a:t>
            </a:r>
          </a:p>
        </p:txBody>
      </p:sp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8350" y="2197100"/>
            <a:ext cx="260508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197100"/>
            <a:ext cx="28797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3350" y="4619625"/>
            <a:ext cx="240982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8455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85800" y="346075"/>
            <a:ext cx="7772400" cy="69215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  <a:endParaRPr lang="zh-CN" altLang="en-US" sz="3600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685800" y="1317625"/>
            <a:ext cx="7772400" cy="1285875"/>
          </a:xfrm>
        </p:spPr>
        <p:txBody>
          <a:bodyPr/>
          <a:lstStyle/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en-US" altLang="zh-CN" sz="2800" smtClean="0">
                <a:ea typeface="黑体" pitchFamily="49" charset="-122"/>
              </a:rPr>
              <a:t>ZMP</a:t>
            </a:r>
            <a:r>
              <a:rPr lang="zh-CN" altLang="en-US" sz="2800" smtClean="0">
                <a:ea typeface="黑体" pitchFamily="49" charset="-122"/>
              </a:rPr>
              <a:t>计算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8E2DE23-A96F-4622-BBF0-38B4993E0885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538" y="1954213"/>
            <a:ext cx="80422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+mn-lt"/>
                <a:ea typeface="黑体" panose="02010609060101010101" pitchFamily="49" charset="-122"/>
              </a:rPr>
              <a:t>接触点记为</a:t>
            </a:r>
            <a:r>
              <a:rPr lang="en-US" altLang="zh-CN" b="1" i="1" dirty="0">
                <a:latin typeface="+mn-lt"/>
                <a:ea typeface="黑体" panose="02010609060101010101" pitchFamily="49" charset="-122"/>
              </a:rPr>
              <a:t>p</a:t>
            </a:r>
            <a:r>
              <a:rPr lang="en-US" altLang="zh-CN" i="1" baseline="-25000" dirty="0">
                <a:latin typeface="+mn-lt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, 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i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=1, 2, …</a:t>
            </a:r>
            <a:r>
              <a:rPr lang="en-US" altLang="zh-CN" i="1" dirty="0">
                <a:latin typeface="+mn-lt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+mn-lt"/>
                <a:ea typeface="黑体" panose="02010609060101010101" pitchFamily="49" charset="-122"/>
              </a:rPr>
              <a:t>，接触力记为</a:t>
            </a:r>
            <a:r>
              <a:rPr lang="en-US" altLang="zh-CN" b="1" i="1" dirty="0">
                <a:latin typeface="+mn-lt"/>
                <a:ea typeface="黑体" panose="02010609060101010101" pitchFamily="49" charset="-122"/>
              </a:rPr>
              <a:t>f</a:t>
            </a:r>
            <a:r>
              <a:rPr lang="en-US" altLang="zh-CN" i="1" baseline="-25000" dirty="0">
                <a:latin typeface="+mn-lt"/>
                <a:ea typeface="黑体" panose="02010609060101010101" pitchFamily="49" charset="-122"/>
              </a:rPr>
              <a:t>i</a:t>
            </a:r>
            <a:r>
              <a:rPr lang="en-US" altLang="zh-CN" i="1" dirty="0">
                <a:latin typeface="+mn-lt"/>
                <a:ea typeface="黑体" panose="02010609060101010101" pitchFamily="49" charset="-122"/>
              </a:rPr>
              <a:t>=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[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f</a:t>
            </a:r>
            <a:r>
              <a:rPr lang="en-US" altLang="zh-CN" i="1" baseline="-25000" dirty="0" err="1">
                <a:latin typeface="+mn-lt"/>
                <a:ea typeface="黑体" panose="02010609060101010101" pitchFamily="49" charset="-122"/>
              </a:rPr>
              <a:t>xi</a:t>
            </a:r>
            <a:r>
              <a:rPr lang="en-US" altLang="zh-CN" i="1" dirty="0">
                <a:latin typeface="+mn-lt"/>
                <a:ea typeface="黑体" panose="02010609060101010101" pitchFamily="49" charset="-122"/>
              </a:rPr>
              <a:t>  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f</a:t>
            </a:r>
            <a:r>
              <a:rPr lang="en-US" altLang="zh-CN" i="1" baseline="-25000" dirty="0" err="1">
                <a:latin typeface="+mn-lt"/>
                <a:ea typeface="黑体" panose="02010609060101010101" pitchFamily="49" charset="-122"/>
              </a:rPr>
              <a:t>yi</a:t>
            </a:r>
            <a:r>
              <a:rPr lang="en-US" altLang="zh-CN" i="1" dirty="0">
                <a:latin typeface="+mn-lt"/>
                <a:ea typeface="黑体" panose="02010609060101010101" pitchFamily="49" charset="-122"/>
              </a:rPr>
              <a:t>  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f</a:t>
            </a:r>
            <a:r>
              <a:rPr lang="en-US" altLang="zh-CN" i="1" baseline="-25000" dirty="0" err="1">
                <a:latin typeface="+mn-lt"/>
                <a:ea typeface="黑体" panose="02010609060101010101" pitchFamily="49" charset="-122"/>
              </a:rPr>
              <a:t>zi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]</a:t>
            </a:r>
            <a:r>
              <a:rPr lang="en-US" altLang="zh-CN" baseline="30000" dirty="0">
                <a:latin typeface="+mn-lt"/>
                <a:ea typeface="黑体" panose="02010609060101010101" pitchFamily="49" charset="-122"/>
              </a:rPr>
              <a:t>T</a:t>
            </a:r>
          </a:p>
          <a:p>
            <a:pPr>
              <a:defRPr/>
            </a:pPr>
            <a:r>
              <a:rPr lang="en-US" altLang="zh-CN" dirty="0">
                <a:ea typeface="黑体" panose="02010609060101010101" pitchFamily="49" charset="-122"/>
              </a:rPr>
              <a:t>ZMP</a:t>
            </a:r>
            <a:r>
              <a:rPr lang="zh-CN" altLang="en-US" dirty="0">
                <a:ea typeface="黑体" panose="02010609060101010101" pitchFamily="49" charset="-122"/>
              </a:rPr>
              <a:t>点：</a:t>
            </a:r>
          </a:p>
        </p:txBody>
      </p:sp>
      <p:pic>
        <p:nvPicPr>
          <p:cNvPr id="1946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4550" y="0"/>
            <a:ext cx="194945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3919" y="2890977"/>
            <a:ext cx="1901354" cy="75982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15052" y="3040056"/>
            <a:ext cx="1811586" cy="461665"/>
          </a:xfrm>
          <a:prstGeom prst="rect">
            <a:avLst/>
          </a:prstGeom>
          <a:blipFill rotWithShape="1">
            <a:blip r:embed="rId4"/>
            <a:stretch>
              <a:fillRect l="-1010" t="-76000" r="-4377" b="-142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45452" y="2878409"/>
            <a:ext cx="2387705" cy="784958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466" name="TextBox 9"/>
          <p:cNvSpPr txBox="1">
            <a:spLocks noChangeArrowheads="1"/>
          </p:cNvSpPr>
          <p:nvPr/>
        </p:nvSpPr>
        <p:spPr bwMode="auto">
          <a:xfrm>
            <a:off x="2916238" y="3040063"/>
            <a:ext cx="898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itchFamily="49" charset="-122"/>
              </a:rPr>
              <a:t>或者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3600" y="3898900"/>
            <a:ext cx="1170000" cy="461665"/>
          </a:xfrm>
          <a:prstGeom prst="rect">
            <a:avLst/>
          </a:prstGeom>
          <a:blipFill rotWithShape="1">
            <a:blip r:embed="rId6"/>
            <a:stretch>
              <a:fillRect l="-1042" b="-2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468" name="右箭头 2"/>
          <p:cNvSpPr>
            <a:spLocks noChangeArrowheads="1"/>
          </p:cNvSpPr>
          <p:nvPr/>
        </p:nvSpPr>
        <p:spPr bwMode="auto">
          <a:xfrm>
            <a:off x="2171700" y="4014788"/>
            <a:ext cx="473075" cy="230187"/>
          </a:xfrm>
          <a:prstGeom prst="rightArrow">
            <a:avLst>
              <a:gd name="adj1" fmla="val 50000"/>
              <a:gd name="adj2" fmla="val 500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52888" y="3671658"/>
            <a:ext cx="2010550" cy="916148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088" y="4881563"/>
            <a:ext cx="80422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+mn-lt"/>
                <a:ea typeface="黑体" panose="02010609060101010101" pitchFamily="49" charset="-122"/>
              </a:rPr>
              <a:t>符合以上两式的点构成支撑多边形，</a:t>
            </a:r>
            <a:r>
              <a:rPr lang="en-US" altLang="zh-CN" dirty="0">
                <a:ea typeface="黑体" panose="02010609060101010101" pitchFamily="49" charset="-122"/>
              </a:rPr>
              <a:t>ZMP</a:t>
            </a:r>
            <a:r>
              <a:rPr lang="zh-CN" altLang="en-US" dirty="0">
                <a:ea typeface="黑体" panose="02010609060101010101" pitchFamily="49" charset="-122"/>
              </a:rPr>
              <a:t>点位于该支撑多边形内</a:t>
            </a:r>
          </a:p>
        </p:txBody>
      </p:sp>
    </p:spTree>
    <p:extLst>
      <p:ext uri="{BB962C8B-B14F-4D97-AF65-F5344CB8AC3E}">
        <p14:creationId xmlns:p14="http://schemas.microsoft.com/office/powerpoint/2010/main" xmlns="" val="76288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85800" y="346075"/>
            <a:ext cx="7772400" cy="69215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  <a:endParaRPr lang="zh-CN" altLang="en-US" sz="360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xfrm>
            <a:off x="744538" y="1123950"/>
            <a:ext cx="7772400" cy="1027113"/>
          </a:xfrm>
        </p:spPr>
        <p:txBody>
          <a:bodyPr/>
          <a:lstStyle/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</a:pPr>
            <a:r>
              <a:rPr lang="en-US" altLang="zh-CN" sz="2800" smtClean="0">
                <a:ea typeface="黑体" pitchFamily="49" charset="-122"/>
              </a:rPr>
              <a:t>ZMP</a:t>
            </a:r>
            <a:r>
              <a:rPr lang="zh-CN" altLang="en-US" sz="2800" smtClean="0">
                <a:ea typeface="黑体" pitchFamily="49" charset="-122"/>
              </a:rPr>
              <a:t>计算</a:t>
            </a: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B1F2C9-4999-4D53-AA5A-F6E3AD358302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744538" y="1689100"/>
            <a:ext cx="804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黑体" pitchFamily="49" charset="-122"/>
              </a:rPr>
              <a:t>绕</a:t>
            </a:r>
            <a:r>
              <a:rPr lang="en-US" altLang="zh-CN" sz="2400" dirty="0">
                <a:ea typeface="黑体" pitchFamily="49" charset="-122"/>
              </a:rPr>
              <a:t>ZMP</a:t>
            </a:r>
            <a:r>
              <a:rPr lang="zh-CN" altLang="en-US" sz="2400" dirty="0">
                <a:ea typeface="黑体" pitchFamily="49" charset="-122"/>
              </a:rPr>
              <a:t>点的力矩：</a:t>
            </a:r>
          </a:p>
        </p:txBody>
      </p:sp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4550" y="0"/>
            <a:ext cx="194945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44538" y="3803650"/>
            <a:ext cx="80422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+mn-lt"/>
                <a:ea typeface="黑体" panose="02010609060101010101" pitchFamily="49" charset="-122"/>
              </a:rPr>
              <a:t>当地面水平时，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p</a:t>
            </a:r>
            <a:r>
              <a:rPr lang="en-US" altLang="zh-CN" i="1" baseline="-25000" dirty="0" err="1">
                <a:latin typeface="+mn-lt"/>
                <a:ea typeface="黑体" panose="02010609060101010101" pitchFamily="49" charset="-122"/>
              </a:rPr>
              <a:t>iz</a:t>
            </a:r>
            <a:r>
              <a:rPr lang="en-US" altLang="zh-CN" dirty="0">
                <a:latin typeface="+mn-lt"/>
                <a:ea typeface="黑体" panose="02010609060101010101" pitchFamily="49" charset="-122"/>
              </a:rPr>
              <a:t>=</a:t>
            </a:r>
            <a:r>
              <a:rPr lang="en-US" altLang="zh-CN" i="1" dirty="0" err="1">
                <a:latin typeface="+mn-lt"/>
                <a:ea typeface="黑体" panose="02010609060101010101" pitchFamily="49" charset="-122"/>
              </a:rPr>
              <a:t>p</a:t>
            </a:r>
            <a:r>
              <a:rPr lang="en-US" altLang="zh-CN" i="1" baseline="-25000" dirty="0" err="1">
                <a:latin typeface="+mn-lt"/>
                <a:ea typeface="黑体" panose="02010609060101010101" pitchFamily="49" charset="-122"/>
              </a:rPr>
              <a:t>z</a:t>
            </a:r>
            <a:r>
              <a:rPr lang="zh-CN" altLang="en-US" dirty="0"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i="1" dirty="0">
                <a:ea typeface="黑体" panose="02010609060101010101" pitchFamily="49" charset="-122"/>
              </a:rPr>
              <a:t> </a:t>
            </a:r>
            <a:r>
              <a:rPr lang="en-US" altLang="zh-CN" i="1" dirty="0">
                <a:ea typeface="黑体" panose="02010609060101010101" pitchFamily="49" charset="-122"/>
                <a:sym typeface="Symbol"/>
              </a:rPr>
              <a:t></a:t>
            </a:r>
            <a:r>
              <a:rPr lang="en-US" altLang="zh-CN" i="1" baseline="-25000" dirty="0">
                <a:ea typeface="黑体" panose="02010609060101010101" pitchFamily="49" charset="-122"/>
              </a:rPr>
              <a:t>x</a:t>
            </a:r>
            <a:r>
              <a:rPr lang="en-US" altLang="zh-CN" dirty="0">
                <a:ea typeface="黑体" panose="02010609060101010101" pitchFamily="49" charset="-122"/>
              </a:rPr>
              <a:t>=</a:t>
            </a:r>
            <a:r>
              <a:rPr lang="en-US" altLang="zh-CN" i="1" dirty="0">
                <a:ea typeface="黑体" panose="02010609060101010101" pitchFamily="49" charset="-122"/>
                <a:sym typeface="Symbol"/>
              </a:rPr>
              <a:t></a:t>
            </a:r>
            <a:r>
              <a:rPr lang="en-US" altLang="zh-CN" i="1" baseline="-25000" dirty="0">
                <a:ea typeface="黑体" panose="02010609060101010101" pitchFamily="49" charset="-122"/>
              </a:rPr>
              <a:t>y</a:t>
            </a:r>
            <a:r>
              <a:rPr lang="en-US" altLang="zh-CN" dirty="0">
                <a:ea typeface="黑体" panose="02010609060101010101" pitchFamily="49" charset="-122"/>
              </a:rPr>
              <a:t>=0</a:t>
            </a:r>
            <a:r>
              <a:rPr lang="zh-CN" altLang="en-US" dirty="0">
                <a:ea typeface="黑体" panose="02010609060101010101" pitchFamily="49" charset="-122"/>
              </a:rPr>
              <a:t>，</a:t>
            </a:r>
            <a:r>
              <a:rPr lang="en-US" altLang="zh-CN" i="1" dirty="0">
                <a:ea typeface="黑体" panose="02010609060101010101" pitchFamily="49" charset="-122"/>
                <a:sym typeface="Symbol"/>
              </a:rPr>
              <a:t> </a:t>
            </a:r>
            <a:r>
              <a:rPr lang="en-US" altLang="zh-CN" i="1" baseline="-25000" dirty="0">
                <a:ea typeface="黑体" panose="02010609060101010101" pitchFamily="49" charset="-122"/>
                <a:sym typeface="Symbol"/>
              </a:rPr>
              <a:t>z</a:t>
            </a:r>
            <a:r>
              <a:rPr lang="en-US" altLang="zh-CN" dirty="0">
                <a:ea typeface="黑体" panose="02010609060101010101" pitchFamily="49" charset="-122"/>
                <a:sym typeface="Symbol"/>
              </a:rPr>
              <a:t></a:t>
            </a:r>
            <a:r>
              <a:rPr lang="en-US" altLang="zh-CN" dirty="0">
                <a:ea typeface="黑体" panose="02010609060101010101" pitchFamily="49" charset="-122"/>
              </a:rPr>
              <a:t>0 </a:t>
            </a:r>
            <a:r>
              <a:rPr lang="zh-CN" altLang="en-US" dirty="0">
                <a:ea typeface="黑体" panose="02010609060101010101" pitchFamily="49" charset="-122"/>
              </a:rPr>
              <a:t>。</a:t>
            </a:r>
            <a:endParaRPr lang="en-US" altLang="zh-CN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026" y="2172099"/>
            <a:ext cx="5734390" cy="510781"/>
          </a:xfrm>
          <a:prstGeom prst="rect">
            <a:avLst/>
          </a:prstGeom>
          <a:blipFill rotWithShape="1">
            <a:blip r:embed="rId3"/>
            <a:stretch>
              <a:fillRect t="-5952" b="-2023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026" y="2694882"/>
            <a:ext cx="5621347" cy="490840"/>
          </a:xfrm>
          <a:prstGeom prst="rect">
            <a:avLst/>
          </a:prstGeom>
          <a:blipFill rotWithShape="1">
            <a:blip r:embed="rId4"/>
            <a:stretch>
              <a:fillRect t="-6173" b="-2469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026" y="3205663"/>
            <a:ext cx="5643020" cy="510781"/>
          </a:xfrm>
          <a:prstGeom prst="rect">
            <a:avLst/>
          </a:prstGeom>
          <a:blipFill rotWithShape="1">
            <a:blip r:embed="rId5"/>
            <a:stretch>
              <a:fillRect t="-5952" b="-2023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622300" y="4265613"/>
            <a:ext cx="7772400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800" kern="0" dirty="0" smtClean="0">
                <a:ea typeface="黑体" pitchFamily="49" charset="-122"/>
              </a:rPr>
              <a:t>机器人运动计算</a:t>
            </a:r>
            <a:r>
              <a:rPr lang="en-US" altLang="zh-CN" sz="2800" kern="0" dirty="0" smtClean="0">
                <a:ea typeface="黑体" pitchFamily="49" charset="-122"/>
              </a:rPr>
              <a:t>ZMP</a:t>
            </a:r>
            <a:endParaRPr lang="zh-CN" altLang="en-US" sz="2800" kern="0" dirty="0" smtClean="0">
              <a:ea typeface="黑体" pitchFamily="49" charset="-122"/>
            </a:endParaRPr>
          </a:p>
        </p:txBody>
      </p:sp>
      <p:pic>
        <p:nvPicPr>
          <p:cNvPr id="2049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7125" y="4427538"/>
            <a:ext cx="4178300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2300" y="4910940"/>
            <a:ext cx="3545330" cy="461665"/>
          </a:xfrm>
          <a:prstGeom prst="rect">
            <a:avLst/>
          </a:prstGeom>
          <a:blipFill rotWithShape="1">
            <a:blip r:embed="rId7"/>
            <a:stretch>
              <a:fillRect b="-18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0495" name="TextBox 20"/>
          <p:cNvSpPr txBox="1">
            <a:spLocks noChangeArrowheads="1"/>
          </p:cNvSpPr>
          <p:nvPr/>
        </p:nvSpPr>
        <p:spPr bwMode="auto">
          <a:xfrm>
            <a:off x="744538" y="5411788"/>
            <a:ext cx="4021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itchFamily="49" charset="-122"/>
              </a:rPr>
              <a:t>由力矩条件</a:t>
            </a:r>
            <a:r>
              <a:rPr lang="en-US" altLang="zh-CN" sz="2400" i="1">
                <a:ea typeface="黑体" pitchFamily="49" charset="-122"/>
                <a:sym typeface="Symbol" pitchFamily="18" charset="2"/>
              </a:rPr>
              <a:t></a:t>
            </a:r>
            <a:r>
              <a:rPr lang="en-US" altLang="zh-CN" sz="2400">
                <a:ea typeface="黑体" pitchFamily="49" charset="-122"/>
              </a:rPr>
              <a:t>=0 </a:t>
            </a:r>
            <a:r>
              <a:rPr lang="zh-CN" altLang="en-US" sz="2400">
                <a:ea typeface="黑体" pitchFamily="49" charset="-122"/>
              </a:rPr>
              <a:t>得：</a:t>
            </a:r>
          </a:p>
        </p:txBody>
      </p:sp>
      <p:sp>
        <p:nvSpPr>
          <p:cNvPr id="22" name="TextBox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78636" y="5336146"/>
            <a:ext cx="1777987" cy="537455"/>
          </a:xfrm>
          <a:prstGeom prst="rect">
            <a:avLst/>
          </a:prstGeom>
          <a:blipFill rotWithShape="1">
            <a:blip r:embed="rId8"/>
            <a:stretch>
              <a:fillRect r="-14777" b="-674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0497" name="TextBox 22"/>
          <p:cNvSpPr txBox="1">
            <a:spLocks noChangeArrowheads="1"/>
          </p:cNvSpPr>
          <p:nvPr/>
        </p:nvSpPr>
        <p:spPr bwMode="auto">
          <a:xfrm>
            <a:off x="169863" y="5922963"/>
            <a:ext cx="48117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ea typeface="黑体" pitchFamily="49" charset="-122"/>
              </a:rPr>
              <a:t>加速度为</a:t>
            </a:r>
            <a:r>
              <a:rPr lang="en-US" altLang="zh-CN" sz="2400">
                <a:solidFill>
                  <a:srgbClr val="FF0000"/>
                </a:solidFill>
                <a:ea typeface="黑体" pitchFamily="49" charset="-122"/>
              </a:rPr>
              <a:t>0</a:t>
            </a:r>
            <a:r>
              <a:rPr lang="zh-CN" altLang="en-US" sz="2400">
                <a:solidFill>
                  <a:srgbClr val="FF0000"/>
                </a:solidFill>
                <a:ea typeface="黑体" pitchFamily="49" charset="-122"/>
              </a:rPr>
              <a:t>时，</a:t>
            </a:r>
            <a:r>
              <a:rPr lang="en-US" altLang="zh-CN" sz="2400" i="1">
                <a:solidFill>
                  <a:srgbClr val="FF0000"/>
                </a:solidFill>
                <a:ea typeface="黑体" pitchFamily="49" charset="-122"/>
              </a:rPr>
              <a:t>p</a:t>
            </a:r>
            <a:r>
              <a:rPr lang="en-US" altLang="zh-CN" sz="2400">
                <a:solidFill>
                  <a:srgbClr val="FF0000"/>
                </a:solidFill>
                <a:ea typeface="黑体" pitchFamily="49" charset="-122"/>
              </a:rPr>
              <a:t>=</a:t>
            </a:r>
            <a:r>
              <a:rPr lang="en-US" altLang="zh-CN" sz="2400" i="1">
                <a:solidFill>
                  <a:srgbClr val="FF0000"/>
                </a:solidFill>
                <a:ea typeface="黑体" pitchFamily="49" charset="-122"/>
              </a:rPr>
              <a:t>x</a:t>
            </a:r>
            <a:r>
              <a:rPr lang="zh-CN" altLang="en-US" sz="2400">
                <a:solidFill>
                  <a:srgbClr val="FF0000"/>
                </a:solidFill>
                <a:ea typeface="黑体" pitchFamily="49" charset="-122"/>
              </a:rPr>
              <a:t>。机器人运动时，</a:t>
            </a:r>
            <a:r>
              <a:rPr lang="en-US" altLang="zh-CN" sz="2400">
                <a:solidFill>
                  <a:srgbClr val="FF0000"/>
                </a:solidFill>
                <a:ea typeface="黑体" pitchFamily="49" charset="-122"/>
              </a:rPr>
              <a:t>ZMP</a:t>
            </a:r>
            <a:r>
              <a:rPr lang="zh-CN" altLang="en-US" sz="2400">
                <a:solidFill>
                  <a:srgbClr val="FF0000"/>
                </a:solidFill>
                <a:ea typeface="黑体" pitchFamily="49" charset="-122"/>
              </a:rPr>
              <a:t>不一定在支撑多边形内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44804" y="1643522"/>
            <a:ext cx="2872005" cy="481863"/>
          </a:xfrm>
          <a:prstGeom prst="rect">
            <a:avLst/>
          </a:prstGeom>
          <a:blipFill rotWithShape="1">
            <a:blip r:embed="rId9"/>
            <a:stretch>
              <a:fillRect t="-6329" b="-2784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xmlns="" val="171527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5800" y="346075"/>
            <a:ext cx="7772400" cy="69215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  <a:endParaRPr lang="zh-CN" altLang="en-US" sz="3600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17113B-5647-4181-A23D-13789EB2D514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614363" y="1212850"/>
            <a:ext cx="777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800" kern="0" dirty="0" smtClean="0">
                <a:ea typeface="黑体" pitchFamily="49" charset="-122"/>
              </a:rPr>
              <a:t>机器人运动计算</a:t>
            </a:r>
            <a:r>
              <a:rPr lang="en-US" altLang="zh-CN" sz="2800" kern="0" dirty="0" smtClean="0">
                <a:ea typeface="黑体" pitchFamily="49" charset="-122"/>
              </a:rPr>
              <a:t>ZMP</a:t>
            </a:r>
            <a:endParaRPr lang="zh-CN" altLang="en-US" sz="2800" kern="0" dirty="0" smtClean="0">
              <a:ea typeface="黑体" pitchFamily="49" charset="-122"/>
            </a:endParaRPr>
          </a:p>
        </p:txBody>
      </p:sp>
      <p:sp>
        <p:nvSpPr>
          <p:cNvPr id="21509" name="TextBox 20"/>
          <p:cNvSpPr txBox="1">
            <a:spLocks noChangeArrowheads="1"/>
          </p:cNvSpPr>
          <p:nvPr/>
        </p:nvSpPr>
        <p:spPr bwMode="auto">
          <a:xfrm>
            <a:off x="290560" y="5143208"/>
            <a:ext cx="5724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ea typeface="黑体" pitchFamily="49" charset="-122"/>
              </a:rPr>
              <a:t>a)</a:t>
            </a:r>
            <a:r>
              <a:rPr lang="zh-CN" altLang="en-US" sz="2400" dirty="0">
                <a:ea typeface="黑体" pitchFamily="49" charset="-122"/>
              </a:rPr>
              <a:t>是错误情形。</a:t>
            </a:r>
            <a:r>
              <a:rPr lang="en-US" altLang="zh-CN" sz="2400" dirty="0">
                <a:ea typeface="黑体" pitchFamily="49" charset="-122"/>
              </a:rPr>
              <a:t>b)</a:t>
            </a:r>
            <a:r>
              <a:rPr lang="zh-CN" altLang="en-US" sz="2400" dirty="0">
                <a:ea typeface="黑体" pitchFamily="49" charset="-122"/>
              </a:rPr>
              <a:t>是正确情形。对于</a:t>
            </a:r>
            <a:r>
              <a:rPr lang="en-US" altLang="zh-CN" sz="2400" dirty="0">
                <a:ea typeface="黑体" pitchFamily="49" charset="-122"/>
              </a:rPr>
              <a:t>b)</a:t>
            </a:r>
            <a:r>
              <a:rPr lang="zh-CN" altLang="en-US" sz="2400" dirty="0">
                <a:ea typeface="黑体" pitchFamily="49" charset="-122"/>
              </a:rPr>
              <a:t>，考虑</a:t>
            </a:r>
            <a:r>
              <a:rPr lang="en-US" altLang="zh-CN" sz="2400" dirty="0">
                <a:ea typeface="黑体" pitchFamily="49" charset="-122"/>
              </a:rPr>
              <a:t>z</a:t>
            </a:r>
            <a:r>
              <a:rPr lang="zh-CN" altLang="en-US" sz="2400" dirty="0">
                <a:ea typeface="黑体" pitchFamily="49" charset="-122"/>
              </a:rPr>
              <a:t>加速度得：</a:t>
            </a:r>
          </a:p>
        </p:txBody>
      </p:sp>
      <p:pic>
        <p:nvPicPr>
          <p:cNvPr id="215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560" y="1895475"/>
            <a:ext cx="57245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3314" y="968375"/>
            <a:ext cx="2522538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0420" y="4209431"/>
            <a:ext cx="2841818" cy="40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3722" y="4565592"/>
            <a:ext cx="2512218" cy="68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4685" y="5236853"/>
            <a:ext cx="871436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灯片编号占位符 3"/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91F58C-4C7B-4E1B-896A-A2EF66BB59B1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5085" y="5792788"/>
            <a:ext cx="196399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5272" y="5990431"/>
            <a:ext cx="19875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6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5800" y="346075"/>
            <a:ext cx="7772400" cy="69215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仿人机器人</a:t>
            </a:r>
            <a:endParaRPr lang="zh-CN" altLang="en-US" sz="3600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317113B-5647-4181-A23D-13789EB2D514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614363" y="1212850"/>
            <a:ext cx="777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800" kern="0" dirty="0" smtClean="0">
                <a:ea typeface="黑体" pitchFamily="49" charset="-122"/>
              </a:rPr>
              <a:t>基于</a:t>
            </a:r>
            <a:r>
              <a:rPr lang="en-US" altLang="zh-CN" sz="2800" kern="0" dirty="0" smtClean="0">
                <a:ea typeface="黑体" pitchFamily="49" charset="-122"/>
              </a:rPr>
              <a:t>ZMP</a:t>
            </a:r>
            <a:r>
              <a:rPr lang="zh-CN" altLang="en-US" sz="2800" kern="0" dirty="0" smtClean="0">
                <a:ea typeface="黑体" pitchFamily="49" charset="-122"/>
              </a:rPr>
              <a:t>的步态生成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509" name="TextBox 20"/>
              <p:cNvSpPr txBox="1">
                <a:spLocks noChangeArrowheads="1"/>
              </p:cNvSpPr>
              <p:nvPr/>
            </p:nvSpPr>
            <p:spPr bwMode="auto">
              <a:xfrm>
                <a:off x="6400801" y="3490029"/>
                <a:ext cx="262890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/>
                        <a:ea typeface="黑体" pitchFamily="49" charset="-122"/>
                      </a:rPr>
                      <m:t>𝑞</m:t>
                    </m:r>
                    <m:r>
                      <a:rPr lang="zh-CN" altLang="en-US" sz="1800" b="0" i="1" smtClean="0">
                        <a:latin typeface="Cambria Math"/>
                        <a:ea typeface="黑体" pitchFamily="49" charset="-122"/>
                      </a:rPr>
                      <m:t>、</m:t>
                    </m:r>
                    <m:acc>
                      <m:accPr>
                        <m:chr m:val="̇"/>
                        <m:ctrlPr>
                          <a:rPr lang="zh-CN" altLang="en-US" sz="1800" i="1" smtClean="0">
                            <a:latin typeface="Cambria Math"/>
                            <a:ea typeface="黑体" pitchFamily="49" charset="-122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/>
                            <a:ea typeface="黑体" pitchFamily="49" charset="-122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sz="1800" dirty="0" smtClean="0">
                    <a:latin typeface="+mn-lt"/>
                    <a:ea typeface="黑体" pitchFamily="49" charset="-122"/>
                  </a:rPr>
                  <a:t>、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CN" altLang="en-US" sz="1800" i="1" dirty="0" smtClean="0">
                            <a:latin typeface="Cambria Math"/>
                            <a:ea typeface="黑体" pitchFamily="49" charset="-122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latin typeface="Cambria Math"/>
                            <a:ea typeface="黑体" pitchFamily="49" charset="-122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sz="1800" dirty="0" smtClean="0">
                    <a:latin typeface="+mn-lt"/>
                    <a:ea typeface="黑体" pitchFamily="49" charset="-122"/>
                  </a:rPr>
                  <a:t>分别是关节位置、速度、加速度</a:t>
                </a:r>
                <a:endParaRPr lang="zh-CN" altLang="en-US" sz="1800" dirty="0">
                  <a:latin typeface="+mn-lt"/>
                  <a:ea typeface="黑体" pitchFamily="49" charset="-122"/>
                </a:endParaRPr>
              </a:p>
            </p:txBody>
          </p:sp>
        </mc:Choice>
        <mc:Fallback>
          <p:sp>
            <p:nvSpPr>
              <p:cNvPr id="21509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0801" y="3490029"/>
                <a:ext cx="262890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1856" t="-6604" b="-1226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3"/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91F58C-4C7B-4E1B-896A-A2EF66BB59B1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699" y="2211388"/>
            <a:ext cx="3156676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211388"/>
            <a:ext cx="2638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8974" y="2434113"/>
            <a:ext cx="2077789" cy="98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20"/>
              <p:cNvSpPr txBox="1">
                <a:spLocks noChangeArrowheads="1"/>
              </p:cNvSpPr>
              <p:nvPr/>
            </p:nvSpPr>
            <p:spPr bwMode="auto">
              <a:xfrm>
                <a:off x="677862" y="1759836"/>
                <a:ext cx="7970838" cy="436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 smtClean="0">
                    <a:ea typeface="黑体" pitchFamily="49" charset="-122"/>
                  </a:rPr>
                  <a:t>给定期望的</a:t>
                </a:r>
                <a:r>
                  <a:rPr lang="en-US" altLang="zh-CN" sz="2000" dirty="0" smtClean="0">
                    <a:ea typeface="黑体" pitchFamily="49" charset="-122"/>
                  </a:rPr>
                  <a:t>ZMP</a:t>
                </a:r>
                <a:r>
                  <a:rPr lang="zh-CN" altLang="en-US" sz="2000" dirty="0" smtClean="0">
                    <a:ea typeface="黑体" pitchFamily="49" charset="-122"/>
                  </a:rPr>
                  <a:t>：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/>
                            <a:ea typeface="黑体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𝑥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𝑑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𝑡</m:t>
                        </m:r>
                      </m:e>
                    </m:d>
                    <m:r>
                      <a:rPr lang="zh-CN" altLang="en-US" sz="2000" b="0" i="1" smtClean="0">
                        <a:latin typeface="Cambria Math"/>
                        <a:ea typeface="黑体" pitchFamily="49" charset="-122"/>
                      </a:rPr>
                      <m:t>、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𝑦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𝑑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ea typeface="黑体" pitchFamily="49" charset="-122"/>
                  </a:rPr>
                  <a:t>，求解可行的关节位置</a:t>
                </a:r>
                <a:r>
                  <a:rPr lang="en-US" altLang="zh-CN" sz="2000" i="1" dirty="0" smtClean="0">
                    <a:ea typeface="黑体" pitchFamily="49" charset="-122"/>
                  </a:rPr>
                  <a:t>q</a:t>
                </a:r>
                <a:r>
                  <a:rPr lang="zh-CN" altLang="en-US" sz="2000" dirty="0" smtClean="0">
                    <a:ea typeface="黑体" pitchFamily="49" charset="-122"/>
                  </a:rPr>
                  <a:t>。包括腰关节。</a:t>
                </a:r>
                <a:endParaRPr lang="zh-CN" altLang="en-US" sz="2000" dirty="0">
                  <a:ea typeface="黑体" pitchFamily="49" charset="-122"/>
                </a:endParaRPr>
              </a:p>
            </p:txBody>
          </p:sp>
        </mc:Choice>
        <mc:Fallback>
          <p:sp>
            <p:nvSpPr>
              <p:cNvPr id="17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7862" y="1759836"/>
                <a:ext cx="7970838" cy="436914"/>
              </a:xfrm>
              <a:prstGeom prst="rect">
                <a:avLst/>
              </a:prstGeom>
              <a:blipFill rotWithShape="1">
                <a:blip r:embed="rId6"/>
                <a:stretch>
                  <a:fillRect l="-765" t="-8451" r="-3899" b="-19718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20"/>
              <p:cNvSpPr txBox="1">
                <a:spLocks noChangeArrowheads="1"/>
              </p:cNvSpPr>
              <p:nvPr/>
            </p:nvSpPr>
            <p:spPr bwMode="auto">
              <a:xfrm>
                <a:off x="322262" y="4706236"/>
                <a:ext cx="8478838" cy="1975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 smtClean="0">
                    <a:ea typeface="黑体" pitchFamily="49" charset="-122"/>
                  </a:rPr>
                  <a:t>机器人是全驱动的</a:t>
                </a:r>
                <a:endParaRPr lang="en-US" altLang="zh-CN" sz="2000" dirty="0" smtClean="0">
                  <a:ea typeface="黑体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 smtClean="0">
                    <a:ea typeface="黑体" pitchFamily="49" charset="-122"/>
                  </a:rPr>
                  <a:t>当</a:t>
                </a:r>
                <a:r>
                  <a:rPr lang="en-US" altLang="zh-CN" sz="2000" i="1" dirty="0" smtClean="0">
                    <a:ea typeface="黑体" pitchFamily="49" charset="-122"/>
                  </a:rPr>
                  <a:t>q</a:t>
                </a:r>
                <a:r>
                  <a:rPr lang="en-US" altLang="zh-CN" sz="2000" dirty="0" smtClean="0">
                    <a:ea typeface="黑体" pitchFamily="49" charset="-122"/>
                  </a:rPr>
                  <a:t>&gt;3</a:t>
                </a:r>
                <a:r>
                  <a:rPr lang="zh-CN" altLang="en-US" sz="2000" dirty="0" smtClean="0">
                    <a:ea typeface="黑体" pitchFamily="49" charset="-122"/>
                  </a:rPr>
                  <a:t>时，需要引入外部约束，以解决冗余关节问题</a:t>
                </a:r>
                <a:endParaRPr lang="en-US" altLang="zh-CN" sz="2000" dirty="0" smtClean="0">
                  <a:ea typeface="黑体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 smtClean="0">
                    <a:ea typeface="黑体" pitchFamily="49" charset="-122"/>
                  </a:rPr>
                  <a:t>由于</a:t>
                </a:r>
                <a:r>
                  <a:rPr lang="en-US" altLang="zh-CN" sz="2000" i="1" dirty="0" smtClean="0">
                    <a:ea typeface="黑体" pitchFamily="49" charset="-122"/>
                  </a:rPr>
                  <a:t>q</a:t>
                </a:r>
                <a:r>
                  <a:rPr lang="en-US" altLang="zh-CN" sz="2000" dirty="0" smtClean="0">
                    <a:ea typeface="黑体" pitchFamily="49" charset="-122"/>
                  </a:rPr>
                  <a:t>(0)</a:t>
                </a:r>
                <a:r>
                  <a:rPr lang="zh-CN" altLang="en-US" sz="2000" dirty="0" smtClean="0">
                    <a:ea typeface="黑体" pitchFamily="49" charset="-122"/>
                  </a:rPr>
                  <a:t>是任意的，即使具有正确约束，也会有无穷多解。自由度</a:t>
                </a:r>
                <a:r>
                  <a:rPr lang="en-US" altLang="zh-CN" sz="2000" i="1" dirty="0">
                    <a:ea typeface="黑体" pitchFamily="49" charset="-122"/>
                  </a:rPr>
                  <a:t>q</a:t>
                </a:r>
                <a:r>
                  <a:rPr lang="en-US" altLang="zh-CN" sz="2000" dirty="0">
                    <a:ea typeface="黑体" pitchFamily="49" charset="-122"/>
                  </a:rPr>
                  <a:t>(0</a:t>
                </a:r>
                <a:r>
                  <a:rPr lang="en-US" altLang="zh-CN" sz="2000" dirty="0" smtClean="0">
                    <a:ea typeface="黑体" pitchFamily="49" charset="-122"/>
                  </a:rPr>
                  <a:t>)</a:t>
                </a:r>
                <a:r>
                  <a:rPr lang="zh-CN" altLang="en-US" sz="2000" dirty="0" smtClean="0">
                    <a:ea typeface="黑体" pitchFamily="49" charset="-122"/>
                  </a:rPr>
                  <a:t>用于避免发散</a:t>
                </a:r>
                <a:endParaRPr lang="en-US" altLang="zh-CN" sz="2000" dirty="0" smtClean="0">
                  <a:ea typeface="黑体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 smtClean="0">
                    <a:ea typeface="黑体" pitchFamily="49" charset="-122"/>
                  </a:rPr>
                  <a:t>实际应用中，不需要准确控制</a:t>
                </a:r>
                <a:r>
                  <a:rPr lang="en-US" altLang="zh-CN" sz="2000" dirty="0" smtClean="0">
                    <a:ea typeface="黑体" pitchFamily="49" charset="-122"/>
                  </a:rPr>
                  <a:t>ZMP</a:t>
                </a:r>
                <a:r>
                  <a:rPr lang="zh-CN" altLang="en-US" sz="2000" dirty="0" smtClean="0">
                    <a:ea typeface="黑体" pitchFamily="49" charset="-122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  <m:t>𝑥</m:t>
                            </m:r>
                          </m:sub>
                          <m:sup/>
                        </m:sSubSup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=</m:t>
                        </m:r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𝑥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𝑑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𝑡</m:t>
                        </m:r>
                      </m:e>
                    </m:d>
                    <m:r>
                      <a:rPr lang="zh-CN" altLang="en-US" sz="2000" b="0" i="1" smtClean="0">
                        <a:latin typeface="Cambria Math"/>
                        <a:ea typeface="黑体" pitchFamily="49" charset="-122"/>
                      </a:rPr>
                      <m:t>，</m:t>
                    </m:r>
                    <m:sSubSup>
                      <m:sSubSupPr>
                        <m:ctrlP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  <a:ea typeface="黑体" pitchFamily="49" charset="-122"/>
                              </a:rPr>
                              <m:t>𝑦</m:t>
                            </m:r>
                          </m:sub>
                          <m:sup/>
                        </m:sSubSup>
                        <m:d>
                          <m:dPr>
                            <m:ctrlP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  <a:ea typeface="黑体" pitchFamily="49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/>
                            <a:ea typeface="黑体" pitchFamily="49" charset="-122"/>
                          </a:rPr>
                          <m:t>=</m:t>
                        </m:r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𝑦</m:t>
                        </m:r>
                      </m:sub>
                      <m:sup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𝑑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/>
                            <a:ea typeface="黑体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ea typeface="黑体" pitchFamily="49" charset="-122"/>
                  </a:rPr>
                  <a:t>。运动中一般采用</a:t>
                </a:r>
                <a:r>
                  <a:rPr lang="en-US" altLang="zh-CN" sz="2000" dirty="0" smtClean="0">
                    <a:ea typeface="黑体" pitchFamily="49" charset="-122"/>
                  </a:rPr>
                  <a:t>ZMP</a:t>
                </a:r>
                <a:r>
                  <a:rPr lang="zh-CN" altLang="en-US" sz="2000" dirty="0" smtClean="0">
                    <a:ea typeface="黑体" pitchFamily="49" charset="-122"/>
                  </a:rPr>
                  <a:t>偏差和最小。</a:t>
                </a:r>
                <a:endParaRPr lang="zh-CN" altLang="en-US" sz="2000" dirty="0">
                  <a:ea typeface="黑体" pitchFamily="49" charset="-122"/>
                </a:endParaRPr>
              </a:p>
            </p:txBody>
          </p:sp>
        </mc:Choice>
        <mc:Fallback>
          <p:sp>
            <p:nvSpPr>
              <p:cNvPr id="1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262" y="4706236"/>
                <a:ext cx="8478838" cy="1975797"/>
              </a:xfrm>
              <a:prstGeom prst="rect">
                <a:avLst/>
              </a:prstGeom>
              <a:blipFill rotWithShape="1">
                <a:blip r:embed="rId7"/>
                <a:stretch>
                  <a:fillRect l="-791" t="-2160" b="-4938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2222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39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BHR-2-1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979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8"/>
          <p:cNvSpPr>
            <a:spLocks noChangeArrowheads="1"/>
          </p:cNvSpPr>
          <p:nvPr/>
        </p:nvSpPr>
        <p:spPr bwMode="auto">
          <a:xfrm>
            <a:off x="5216075" y="3195575"/>
            <a:ext cx="3352800" cy="2438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itchFamily="49" charset="-122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7667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黑体" pitchFamily="49" charset="-122"/>
              </a:rPr>
              <a:t>1 </a:t>
            </a:r>
            <a:r>
              <a:rPr lang="zh-CN" altLang="en-US" sz="3200" dirty="0" smtClean="0">
                <a:ea typeface="黑体" pitchFamily="49" charset="-122"/>
              </a:rPr>
              <a:t>基本概念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139826"/>
            <a:ext cx="7772400" cy="20557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机动度：</a:t>
            </a:r>
            <a:r>
              <a:rPr lang="en-US" altLang="zh-CN" sz="2800" dirty="0" smtClean="0">
                <a:ea typeface="黑体" pitchFamily="49" charset="-122"/>
              </a:rPr>
              <a:t>degree of mobility</a:t>
            </a:r>
          </a:p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关节：</a:t>
            </a:r>
            <a:r>
              <a:rPr lang="en-US" altLang="zh-CN" sz="2800" dirty="0" smtClean="0">
                <a:ea typeface="黑体" pitchFamily="49" charset="-122"/>
              </a:rPr>
              <a:t>joint</a:t>
            </a:r>
            <a:r>
              <a:rPr lang="zh-CN" altLang="en-US" sz="2800" dirty="0" smtClean="0">
                <a:ea typeface="黑体" pitchFamily="49" charset="-122"/>
              </a:rPr>
              <a:t>，运动副，</a:t>
            </a:r>
            <a:r>
              <a:rPr lang="zh-CN" altLang="zh-CN" sz="2800" dirty="0" smtClean="0">
                <a:ea typeface="黑体" pitchFamily="49" charset="-122"/>
              </a:rPr>
              <a:t>两</a:t>
            </a:r>
            <a:r>
              <a:rPr lang="zh-CN" altLang="zh-CN" sz="2800" dirty="0">
                <a:ea typeface="黑体" pitchFamily="49" charset="-122"/>
              </a:rPr>
              <a:t>个构件直接接触并能产生相对运动的机械联接</a:t>
            </a:r>
            <a:endParaRPr lang="zh-CN" altLang="en-US" sz="2800" dirty="0">
              <a:ea typeface="黑体" pitchFamily="49" charset="-122"/>
            </a:endParaRPr>
          </a:p>
          <a:p>
            <a:pPr eaLnBrk="1" hangingPunct="1"/>
            <a:r>
              <a:rPr lang="zh-CN" altLang="en-US" sz="2800" dirty="0" smtClean="0">
                <a:solidFill>
                  <a:schemeClr val="hlink"/>
                </a:solidFill>
                <a:ea typeface="黑体" pitchFamily="49" charset="-122"/>
              </a:rPr>
              <a:t>连杆：</a:t>
            </a:r>
            <a:r>
              <a:rPr lang="en-US" altLang="zh-CN" sz="2800" dirty="0" smtClean="0">
                <a:ea typeface="黑体" pitchFamily="49" charset="-122"/>
              </a:rPr>
              <a:t>link</a:t>
            </a:r>
            <a:r>
              <a:rPr lang="zh-CN" altLang="en-US" sz="2800" dirty="0" smtClean="0">
                <a:ea typeface="黑体" pitchFamily="49" charset="-122"/>
              </a:rPr>
              <a:t>，</a:t>
            </a:r>
            <a:r>
              <a:rPr lang="zh-CN" altLang="zh-CN" sz="2800" dirty="0">
                <a:ea typeface="黑体" pitchFamily="49" charset="-122"/>
              </a:rPr>
              <a:t>连接关节之间的杆件</a:t>
            </a:r>
            <a:endParaRPr lang="en-US" altLang="zh-CN" sz="2800" dirty="0">
              <a:ea typeface="黑体" pitchFamily="49" charset="-122"/>
            </a:endParaRPr>
          </a:p>
        </p:txBody>
      </p:sp>
      <p:grpSp>
        <p:nvGrpSpPr>
          <p:cNvPr id="5127" name="Group 34"/>
          <p:cNvGrpSpPr>
            <a:grpSpLocks/>
          </p:cNvGrpSpPr>
          <p:nvPr/>
        </p:nvGrpSpPr>
        <p:grpSpPr bwMode="auto">
          <a:xfrm>
            <a:off x="5657400" y="3395300"/>
            <a:ext cx="2720975" cy="1828800"/>
            <a:chOff x="3206" y="1872"/>
            <a:chExt cx="1714" cy="1152"/>
          </a:xfrm>
        </p:grpSpPr>
        <p:sp>
          <p:nvSpPr>
            <p:cNvPr id="5133" name="Arc 5"/>
            <p:cNvSpPr>
              <a:spLocks/>
            </p:cNvSpPr>
            <p:nvPr/>
          </p:nvSpPr>
          <p:spPr bwMode="auto">
            <a:xfrm>
              <a:off x="3456" y="2304"/>
              <a:ext cx="96" cy="234"/>
            </a:xfrm>
            <a:custGeom>
              <a:avLst/>
              <a:gdLst>
                <a:gd name="T0" fmla="*/ 0 w 21600"/>
                <a:gd name="T1" fmla="*/ 0 h 42245"/>
                <a:gd name="T2" fmla="*/ 0 w 21600"/>
                <a:gd name="T3" fmla="*/ 0 h 42245"/>
                <a:gd name="T4" fmla="*/ 0 w 21600"/>
                <a:gd name="T5" fmla="*/ 0 h 422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245"/>
                <a:gd name="T11" fmla="*/ 21600 w 21600"/>
                <a:gd name="T12" fmla="*/ 42245 h 422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2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</a:path>
                <a:path w="21600" h="422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4" name="Line 6"/>
            <p:cNvSpPr>
              <a:spLocks noChangeShapeType="1"/>
            </p:cNvSpPr>
            <p:nvPr/>
          </p:nvSpPr>
          <p:spPr bwMode="auto">
            <a:xfrm>
              <a:off x="3216" y="29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Line 7"/>
            <p:cNvSpPr>
              <a:spLocks noChangeShapeType="1"/>
            </p:cNvSpPr>
            <p:nvPr/>
          </p:nvSpPr>
          <p:spPr bwMode="auto">
            <a:xfrm flipH="1">
              <a:off x="3216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Line 8"/>
            <p:cNvSpPr>
              <a:spLocks noChangeShapeType="1"/>
            </p:cNvSpPr>
            <p:nvPr/>
          </p:nvSpPr>
          <p:spPr bwMode="auto">
            <a:xfrm flipH="1">
              <a:off x="3264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Line 9"/>
            <p:cNvSpPr>
              <a:spLocks noChangeShapeType="1"/>
            </p:cNvSpPr>
            <p:nvPr/>
          </p:nvSpPr>
          <p:spPr bwMode="auto">
            <a:xfrm flipH="1">
              <a:off x="3312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Line 10"/>
            <p:cNvSpPr>
              <a:spLocks noChangeShapeType="1"/>
            </p:cNvSpPr>
            <p:nvPr/>
          </p:nvSpPr>
          <p:spPr bwMode="auto">
            <a:xfrm flipH="1">
              <a:off x="3360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9" name="Line 11"/>
            <p:cNvSpPr>
              <a:spLocks noChangeShapeType="1"/>
            </p:cNvSpPr>
            <p:nvPr/>
          </p:nvSpPr>
          <p:spPr bwMode="auto">
            <a:xfrm flipH="1">
              <a:off x="3408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Line 12"/>
            <p:cNvSpPr>
              <a:spLocks noChangeShapeType="1"/>
            </p:cNvSpPr>
            <p:nvPr/>
          </p:nvSpPr>
          <p:spPr bwMode="auto">
            <a:xfrm flipH="1">
              <a:off x="3456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Line 13"/>
            <p:cNvSpPr>
              <a:spLocks noChangeShapeType="1"/>
            </p:cNvSpPr>
            <p:nvPr/>
          </p:nvSpPr>
          <p:spPr bwMode="auto">
            <a:xfrm flipH="1">
              <a:off x="3504" y="29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Line 14"/>
            <p:cNvSpPr>
              <a:spLocks noChangeShapeType="1"/>
            </p:cNvSpPr>
            <p:nvPr/>
          </p:nvSpPr>
          <p:spPr bwMode="auto">
            <a:xfrm flipV="1">
              <a:off x="3408" y="249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Oval 15"/>
            <p:cNvSpPr>
              <a:spLocks noChangeArrowheads="1"/>
            </p:cNvSpPr>
            <p:nvPr/>
          </p:nvSpPr>
          <p:spPr bwMode="auto">
            <a:xfrm>
              <a:off x="3360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5144" name="Line 17"/>
            <p:cNvSpPr>
              <a:spLocks noChangeShapeType="1"/>
            </p:cNvSpPr>
            <p:nvPr/>
          </p:nvSpPr>
          <p:spPr bwMode="auto">
            <a:xfrm flipV="1">
              <a:off x="3504" y="225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Oval 18"/>
            <p:cNvSpPr>
              <a:spLocks noChangeArrowheads="1"/>
            </p:cNvSpPr>
            <p:nvPr/>
          </p:nvSpPr>
          <p:spPr bwMode="auto">
            <a:xfrm>
              <a:off x="3840" y="216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5146" name="Oval 19"/>
            <p:cNvSpPr>
              <a:spLocks noChangeArrowheads="1"/>
            </p:cNvSpPr>
            <p:nvPr/>
          </p:nvSpPr>
          <p:spPr bwMode="auto">
            <a:xfrm>
              <a:off x="4224" y="216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5147" name="Oval 20"/>
            <p:cNvSpPr>
              <a:spLocks noChangeArrowheads="1"/>
            </p:cNvSpPr>
            <p:nvPr/>
          </p:nvSpPr>
          <p:spPr bwMode="auto">
            <a:xfrm>
              <a:off x="4464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5148" name="Oval 21"/>
            <p:cNvSpPr>
              <a:spLocks noChangeArrowheads="1"/>
            </p:cNvSpPr>
            <p:nvPr/>
          </p:nvSpPr>
          <p:spPr bwMode="auto">
            <a:xfrm>
              <a:off x="4512" y="268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itchFamily="49" charset="-122"/>
              </a:endParaRPr>
            </a:p>
          </p:txBody>
        </p:sp>
        <p:sp>
          <p:nvSpPr>
            <p:cNvPr id="5149" name="Line 22"/>
            <p:cNvSpPr>
              <a:spLocks noChangeShapeType="1"/>
            </p:cNvSpPr>
            <p:nvPr/>
          </p:nvSpPr>
          <p:spPr bwMode="auto">
            <a:xfrm flipV="1">
              <a:off x="3984" y="220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" name="Line 23"/>
            <p:cNvSpPr>
              <a:spLocks noChangeShapeType="1"/>
            </p:cNvSpPr>
            <p:nvPr/>
          </p:nvSpPr>
          <p:spPr bwMode="auto">
            <a:xfrm>
              <a:off x="4368" y="22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Line 24"/>
            <p:cNvSpPr>
              <a:spLocks noChangeShapeType="1"/>
            </p:cNvSpPr>
            <p:nvPr/>
          </p:nvSpPr>
          <p:spPr bwMode="auto">
            <a:xfrm>
              <a:off x="4560" y="2496"/>
              <a:ext cx="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Line 25"/>
            <p:cNvSpPr>
              <a:spLocks noChangeShapeType="1"/>
            </p:cNvSpPr>
            <p:nvPr/>
          </p:nvSpPr>
          <p:spPr bwMode="auto">
            <a:xfrm>
              <a:off x="4608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Text Box 26"/>
            <p:cNvSpPr txBox="1">
              <a:spLocks noChangeArrowheads="1"/>
            </p:cNvSpPr>
            <p:nvPr/>
          </p:nvSpPr>
          <p:spPr bwMode="auto">
            <a:xfrm>
              <a:off x="3206" y="218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1</a:t>
              </a:r>
            </a:p>
          </p:txBody>
        </p:sp>
        <p:sp>
          <p:nvSpPr>
            <p:cNvPr id="5154" name="Text Box 27"/>
            <p:cNvSpPr txBox="1">
              <a:spLocks noChangeArrowheads="1"/>
            </p:cNvSpPr>
            <p:nvPr/>
          </p:nvSpPr>
          <p:spPr bwMode="auto">
            <a:xfrm>
              <a:off x="3746" y="191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2</a:t>
              </a:r>
            </a:p>
          </p:txBody>
        </p:sp>
        <p:sp>
          <p:nvSpPr>
            <p:cNvPr id="5155" name="Text Box 28"/>
            <p:cNvSpPr txBox="1">
              <a:spLocks noChangeArrowheads="1"/>
            </p:cNvSpPr>
            <p:nvPr/>
          </p:nvSpPr>
          <p:spPr bwMode="auto">
            <a:xfrm>
              <a:off x="4128" y="187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/>
                <a:t>3</a:t>
              </a:r>
            </a:p>
          </p:txBody>
        </p:sp>
        <p:sp>
          <p:nvSpPr>
            <p:cNvPr id="5156" name="Text Box 29"/>
            <p:cNvSpPr txBox="1">
              <a:spLocks noChangeArrowheads="1"/>
            </p:cNvSpPr>
            <p:nvPr/>
          </p:nvSpPr>
          <p:spPr bwMode="auto">
            <a:xfrm>
              <a:off x="4584" y="2181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4</a:t>
              </a:r>
            </a:p>
          </p:txBody>
        </p:sp>
        <p:sp>
          <p:nvSpPr>
            <p:cNvPr id="5157" name="Text Box 30"/>
            <p:cNvSpPr txBox="1">
              <a:spLocks noChangeArrowheads="1"/>
            </p:cNvSpPr>
            <p:nvPr/>
          </p:nvSpPr>
          <p:spPr bwMode="auto">
            <a:xfrm>
              <a:off x="4680" y="2607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dirty="0"/>
                <a:t>5</a:t>
              </a:r>
            </a:p>
          </p:txBody>
        </p:sp>
        <p:sp>
          <p:nvSpPr>
            <p:cNvPr id="39" name="Arc 5"/>
            <p:cNvSpPr>
              <a:spLocks/>
            </p:cNvSpPr>
            <p:nvPr/>
          </p:nvSpPr>
          <p:spPr bwMode="auto">
            <a:xfrm>
              <a:off x="3923" y="2115"/>
              <a:ext cx="96" cy="234"/>
            </a:xfrm>
            <a:custGeom>
              <a:avLst/>
              <a:gdLst>
                <a:gd name="T0" fmla="*/ 0 w 21600"/>
                <a:gd name="T1" fmla="*/ 0 h 42245"/>
                <a:gd name="T2" fmla="*/ 0 w 21600"/>
                <a:gd name="T3" fmla="*/ 0 h 42245"/>
                <a:gd name="T4" fmla="*/ 0 w 21600"/>
                <a:gd name="T5" fmla="*/ 0 h 422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245"/>
                <a:gd name="T11" fmla="*/ 21600 w 21600"/>
                <a:gd name="T12" fmla="*/ 42245 h 422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2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</a:path>
                <a:path w="21600" h="422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Arc 5"/>
            <p:cNvSpPr>
              <a:spLocks/>
            </p:cNvSpPr>
            <p:nvPr/>
          </p:nvSpPr>
          <p:spPr bwMode="auto">
            <a:xfrm>
              <a:off x="4296" y="2115"/>
              <a:ext cx="96" cy="234"/>
            </a:xfrm>
            <a:custGeom>
              <a:avLst/>
              <a:gdLst>
                <a:gd name="T0" fmla="*/ 0 w 21600"/>
                <a:gd name="T1" fmla="*/ 0 h 42245"/>
                <a:gd name="T2" fmla="*/ 0 w 21600"/>
                <a:gd name="T3" fmla="*/ 0 h 42245"/>
                <a:gd name="T4" fmla="*/ 0 w 21600"/>
                <a:gd name="T5" fmla="*/ 0 h 422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245"/>
                <a:gd name="T11" fmla="*/ 21600 w 21600"/>
                <a:gd name="T12" fmla="*/ 42245 h 422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2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</a:path>
                <a:path w="21600" h="422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Arc 5"/>
            <p:cNvSpPr>
              <a:spLocks/>
            </p:cNvSpPr>
            <p:nvPr/>
          </p:nvSpPr>
          <p:spPr bwMode="auto">
            <a:xfrm>
              <a:off x="4548" y="2308"/>
              <a:ext cx="96" cy="234"/>
            </a:xfrm>
            <a:custGeom>
              <a:avLst/>
              <a:gdLst>
                <a:gd name="T0" fmla="*/ 0 w 21600"/>
                <a:gd name="T1" fmla="*/ 0 h 42245"/>
                <a:gd name="T2" fmla="*/ 0 w 21600"/>
                <a:gd name="T3" fmla="*/ 0 h 42245"/>
                <a:gd name="T4" fmla="*/ 0 w 21600"/>
                <a:gd name="T5" fmla="*/ 0 h 422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245"/>
                <a:gd name="T11" fmla="*/ 21600 w 21600"/>
                <a:gd name="T12" fmla="*/ 42245 h 422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2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</a:path>
                <a:path w="21600" h="422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Arc 5"/>
            <p:cNvSpPr>
              <a:spLocks/>
            </p:cNvSpPr>
            <p:nvPr/>
          </p:nvSpPr>
          <p:spPr bwMode="auto">
            <a:xfrm>
              <a:off x="4602" y="2643"/>
              <a:ext cx="96" cy="234"/>
            </a:xfrm>
            <a:custGeom>
              <a:avLst/>
              <a:gdLst>
                <a:gd name="T0" fmla="*/ 0 w 21600"/>
                <a:gd name="T1" fmla="*/ 0 h 42245"/>
                <a:gd name="T2" fmla="*/ 0 w 21600"/>
                <a:gd name="T3" fmla="*/ 0 h 42245"/>
                <a:gd name="T4" fmla="*/ 0 w 21600"/>
                <a:gd name="T5" fmla="*/ 0 h 422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245"/>
                <a:gd name="T11" fmla="*/ 21600 w 21600"/>
                <a:gd name="T12" fmla="*/ 42245 h 422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24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</a:path>
                <a:path w="21600" h="4224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082"/>
                    <a:pt x="15415" y="39456"/>
                    <a:pt x="6351" y="42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30" name="Text Box 35"/>
          <p:cNvSpPr txBox="1">
            <a:spLocks noChangeArrowheads="1"/>
          </p:cNvSpPr>
          <p:nvPr/>
        </p:nvSpPr>
        <p:spPr bwMode="auto">
          <a:xfrm>
            <a:off x="4995495" y="5710175"/>
            <a:ext cx="3725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ea typeface="黑体" pitchFamily="49" charset="-122"/>
              </a:rPr>
              <a:t>点</a:t>
            </a:r>
            <a:r>
              <a:rPr lang="en-US" altLang="zh-CN" sz="2000" dirty="0">
                <a:ea typeface="黑体" pitchFamily="49" charset="-122"/>
              </a:rPr>
              <a:t>P</a:t>
            </a:r>
            <a:r>
              <a:rPr lang="zh-CN" altLang="en-US" sz="2000" dirty="0">
                <a:ea typeface="黑体" pitchFamily="49" charset="-122"/>
              </a:rPr>
              <a:t>具有</a:t>
            </a:r>
            <a:r>
              <a:rPr lang="en-US" altLang="zh-CN" sz="2000" dirty="0">
                <a:ea typeface="黑体" pitchFamily="49" charset="-122"/>
              </a:rPr>
              <a:t>5</a:t>
            </a:r>
            <a:r>
              <a:rPr lang="zh-CN" altLang="en-US" sz="2000" dirty="0">
                <a:ea typeface="黑体" pitchFamily="49" charset="-122"/>
              </a:rPr>
              <a:t>个机动度，</a:t>
            </a:r>
            <a:r>
              <a:rPr lang="en-US" altLang="zh-CN" sz="2000" dirty="0">
                <a:ea typeface="黑体" pitchFamily="49" charset="-122"/>
              </a:rPr>
              <a:t>2</a:t>
            </a:r>
            <a:r>
              <a:rPr lang="zh-CN" altLang="en-US" sz="2000" dirty="0">
                <a:ea typeface="黑体" pitchFamily="49" charset="-122"/>
              </a:rPr>
              <a:t>个自由度</a:t>
            </a:r>
          </a:p>
        </p:txBody>
      </p:sp>
      <p:sp>
        <p:nvSpPr>
          <p:cNvPr id="5131" name="Text Box 36"/>
          <p:cNvSpPr txBox="1">
            <a:spLocks noChangeArrowheads="1"/>
          </p:cNvSpPr>
          <p:nvPr/>
        </p:nvSpPr>
        <p:spPr bwMode="auto">
          <a:xfrm>
            <a:off x="7540175" y="50717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/>
              <a:t>P</a:t>
            </a:r>
          </a:p>
        </p:txBody>
      </p:sp>
      <p:sp>
        <p:nvSpPr>
          <p:cNvPr id="5132" name="Text Box 37"/>
          <p:cNvSpPr txBox="1">
            <a:spLocks noChangeArrowheads="1"/>
          </p:cNvSpPr>
          <p:nvPr/>
        </p:nvSpPr>
        <p:spPr bwMode="auto">
          <a:xfrm>
            <a:off x="7354973" y="4561851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/>
              <a:t>Q</a:t>
            </a:r>
          </a:p>
        </p:txBody>
      </p:sp>
      <p:sp>
        <p:nvSpPr>
          <p:cNvPr id="2" name="矩形 1"/>
          <p:cNvSpPr/>
          <p:nvPr/>
        </p:nvSpPr>
        <p:spPr>
          <a:xfrm>
            <a:off x="904539" y="3195575"/>
            <a:ext cx="3320951" cy="1653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ts val="600"/>
              </a:spcBef>
            </a:pPr>
            <a:r>
              <a:rPr lang="zh-CN" altLang="en-US" sz="2800" kern="0" dirty="0">
                <a:solidFill>
                  <a:srgbClr val="000000"/>
                </a:solidFill>
                <a:latin typeface="Times New Roman"/>
                <a:ea typeface="黑体" pitchFamily="49" charset="-122"/>
              </a:rPr>
              <a:t>自由度由机动度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/>
                <a:ea typeface="黑体" pitchFamily="49" charset="-122"/>
              </a:rPr>
              <a:t>构成，机动</a:t>
            </a:r>
            <a:r>
              <a:rPr lang="zh-CN" altLang="en-US" sz="2800" kern="0" dirty="0">
                <a:solidFill>
                  <a:srgbClr val="000000"/>
                </a:solidFill>
                <a:latin typeface="Times New Roman"/>
                <a:ea typeface="黑体" pitchFamily="49" charset="-122"/>
              </a:rPr>
              <a:t>度不一定是</a:t>
            </a:r>
            <a:r>
              <a:rPr lang="zh-CN" altLang="en-US" sz="2800" kern="0" dirty="0" smtClean="0">
                <a:solidFill>
                  <a:srgbClr val="000000"/>
                </a:solidFill>
                <a:latin typeface="Times New Roman"/>
                <a:ea typeface="黑体" pitchFamily="49" charset="-122"/>
              </a:rPr>
              <a:t>自由度</a:t>
            </a:r>
            <a:endParaRPr lang="en-US" altLang="zh-CN" sz="2800" kern="0" dirty="0">
              <a:solidFill>
                <a:srgbClr val="000000"/>
              </a:solidFill>
              <a:latin typeface="Times New Roman"/>
              <a:ea typeface="黑体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369870" y="3216349"/>
            <a:ext cx="731520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kern="0" dirty="0" smtClean="0">
                <a:solidFill>
                  <a:srgbClr val="0000CC"/>
                </a:solidFill>
                <a:latin typeface="Times New Roman"/>
                <a:ea typeface="黑体" pitchFamily="49" charset="-122"/>
              </a:rPr>
              <a:t>连杆</a:t>
            </a:r>
            <a:endParaRPr lang="en-US" altLang="zh-CN" sz="2000" kern="0" dirty="0">
              <a:solidFill>
                <a:srgbClr val="0000CC"/>
              </a:solidFill>
              <a:latin typeface="Times New Roman"/>
              <a:ea typeface="黑体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369870" y="3756446"/>
            <a:ext cx="731520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kern="0" dirty="0" smtClean="0">
                <a:solidFill>
                  <a:srgbClr val="0000CC"/>
                </a:solidFill>
                <a:latin typeface="Times New Roman"/>
                <a:ea typeface="黑体" pitchFamily="49" charset="-122"/>
              </a:rPr>
              <a:t>关节</a:t>
            </a:r>
            <a:endParaRPr lang="en-US" altLang="zh-CN" sz="2000" kern="0" dirty="0">
              <a:solidFill>
                <a:srgbClr val="0000CC"/>
              </a:solidFill>
              <a:latin typeface="Times New Roman"/>
              <a:ea typeface="黑体" pitchFamily="49" charset="-122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4995495" y="3468325"/>
            <a:ext cx="1401680" cy="619125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>
            <a:off x="4955790" y="4096692"/>
            <a:ext cx="946068" cy="19526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7005AE6-3F77-44FD-AAA8-FA837ECF6E85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38363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40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Boston Dynamics直立行走的机器人_腾讯视频_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220" y="1112519"/>
            <a:ext cx="8618220" cy="48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855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85800" y="346075"/>
            <a:ext cx="7772400" cy="692150"/>
          </a:xfrm>
        </p:spPr>
        <p:txBody>
          <a:bodyPr/>
          <a:lstStyle/>
          <a:p>
            <a:r>
              <a:rPr lang="zh-CN" altLang="en-US" sz="3600" smtClean="0">
                <a:latin typeface="黑体" pitchFamily="49" charset="-122"/>
                <a:ea typeface="黑体" pitchFamily="49" charset="-122"/>
              </a:rPr>
              <a:t>腿足机器人</a:t>
            </a:r>
            <a:endParaRPr lang="zh-CN" altLang="en-US" sz="3600" smtClean="0"/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FE1A12E-19C7-44F6-B8C1-00308D91A678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614363" y="1212850"/>
            <a:ext cx="777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0000CC"/>
              </a:buClr>
              <a:buSzPct val="80000"/>
              <a:buFont typeface="Wingdings" pitchFamily="2" charset="2"/>
              <a:buChar char="n"/>
              <a:defRPr/>
            </a:pPr>
            <a:r>
              <a:rPr lang="zh-CN" altLang="en-US" sz="2800" kern="0" dirty="0" smtClean="0">
                <a:ea typeface="黑体" pitchFamily="49" charset="-122"/>
              </a:rPr>
              <a:t>多足机器人运动</a:t>
            </a:r>
          </a:p>
        </p:txBody>
      </p:sp>
      <p:sp>
        <p:nvSpPr>
          <p:cNvPr id="22533" name="TextBox 20"/>
          <p:cNvSpPr txBox="1">
            <a:spLocks noChangeArrowheads="1"/>
          </p:cNvSpPr>
          <p:nvPr/>
        </p:nvSpPr>
        <p:spPr bwMode="auto">
          <a:xfrm>
            <a:off x="661452" y="4713288"/>
            <a:ext cx="348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ea typeface="黑体" pitchFamily="49" charset="-122"/>
              </a:rPr>
              <a:t>6</a:t>
            </a:r>
            <a:r>
              <a:rPr lang="zh-CN" altLang="en-US" sz="2400" dirty="0" smtClean="0">
                <a:ea typeface="黑体" pitchFamily="49" charset="-122"/>
              </a:rPr>
              <a:t>足机器人，步态，支撑三角形</a:t>
            </a:r>
            <a:endParaRPr lang="zh-CN" altLang="en-US" sz="2400" dirty="0">
              <a:ea typeface="黑体" pitchFamily="49" charset="-122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4363" y="2193924"/>
            <a:ext cx="3581916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5649" y="1317623"/>
            <a:ext cx="387796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5649" y="3584575"/>
            <a:ext cx="3865346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4565649" y="5638800"/>
            <a:ext cx="38653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ea typeface="黑体" pitchFamily="49" charset="-122"/>
              </a:rPr>
              <a:t>4</a:t>
            </a:r>
            <a:r>
              <a:rPr lang="zh-CN" altLang="en-US" sz="2400" dirty="0" smtClean="0">
                <a:ea typeface="黑体" pitchFamily="49" charset="-122"/>
              </a:rPr>
              <a:t>足机器人步态，</a:t>
            </a:r>
            <a:r>
              <a:rPr lang="en-US" altLang="zh-CN" sz="2400" dirty="0" smtClean="0">
                <a:ea typeface="黑体" pitchFamily="49" charset="-122"/>
              </a:rPr>
              <a:t>1234</a:t>
            </a:r>
            <a:endParaRPr lang="zh-CN" altLang="en-US" sz="2400" dirty="0"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96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433635" y="185420"/>
            <a:ext cx="6070160" cy="3098800"/>
          </a:xfrm>
        </p:spPr>
      </p:pic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1CC6B15-674A-402A-A349-200874B3A996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4" name="BigDog Boston Dynami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47799" y="3385185"/>
            <a:ext cx="6065521" cy="3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25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41300"/>
            <a:ext cx="7772400" cy="571500"/>
          </a:xfrm>
        </p:spPr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扑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翼机构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4999" y="1212850"/>
            <a:ext cx="3691092" cy="2495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900" y="1155700"/>
            <a:ext cx="3810000" cy="255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900" y="3851060"/>
            <a:ext cx="3810000" cy="2575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4999" y="3816350"/>
            <a:ext cx="3676437" cy="261027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43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8226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44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Smartbird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6373" y="1140143"/>
            <a:ext cx="8024707" cy="45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465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45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6" name="flight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10640" y="97536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994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0156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扑翼机构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46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6" name="图片 5"/>
          <p:cNvPicPr/>
          <p:nvPr/>
        </p:nvPicPr>
        <p:blipFill rotWithShape="1">
          <a:blip r:embed="rId3"/>
          <a:srcRect l="12828" t="13330" r="48599" b="38171"/>
          <a:stretch/>
        </p:blipFill>
        <p:spPr bwMode="auto">
          <a:xfrm>
            <a:off x="6741327" y="1848050"/>
            <a:ext cx="2316046" cy="1876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图片 6"/>
          <p:cNvPicPr/>
          <p:nvPr/>
        </p:nvPicPr>
        <p:blipFill rotWithShape="1">
          <a:blip r:embed="rId4" cstate="print"/>
          <a:srcRect l="10208" t="25214" r="40560" b="26608"/>
          <a:stretch/>
        </p:blipFill>
        <p:spPr bwMode="auto">
          <a:xfrm>
            <a:off x="6741327" y="4001132"/>
            <a:ext cx="2316046" cy="1456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矩形 2"/>
          <p:cNvSpPr/>
          <p:nvPr/>
        </p:nvSpPr>
        <p:spPr>
          <a:xfrm>
            <a:off x="2057207" y="58243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latin typeface="+mn-lt"/>
                <a:ea typeface="黑体" panose="02010609060101010101" pitchFamily="49" charset="-122"/>
              </a:rPr>
              <a:t>Festo</a:t>
            </a:r>
            <a:r>
              <a:rPr lang="zh-CN" altLang="zh-CN" dirty="0">
                <a:latin typeface="+mn-lt"/>
                <a:ea typeface="黑体" panose="02010609060101010101" pitchFamily="49" charset="-122"/>
              </a:rPr>
              <a:t>的机器</a:t>
            </a:r>
            <a:r>
              <a:rPr lang="zh-CN" altLang="zh-CN" dirty="0" smtClean="0">
                <a:latin typeface="+mn-lt"/>
                <a:ea typeface="黑体" panose="02010609060101010101" pitchFamily="49" charset="-122"/>
              </a:rPr>
              <a:t>蜻蜓</a:t>
            </a:r>
            <a:r>
              <a:rPr lang="en-US" altLang="zh-CN" dirty="0" err="1" smtClean="0">
                <a:latin typeface="+mn-lt"/>
                <a:ea typeface="黑体" panose="02010609060101010101" pitchFamily="49" charset="-122"/>
              </a:rPr>
              <a:t>BionicOpter</a:t>
            </a:r>
            <a:endParaRPr lang="zh-CN" altLang="en-US" dirty="0"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8" name="Festo机器蜻蜓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3520" y="1859280"/>
            <a:ext cx="642112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23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17500"/>
            <a:ext cx="7772400" cy="635000"/>
          </a:xfrm>
        </p:spPr>
        <p:txBody>
          <a:bodyPr/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游动机构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47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Picture 4" descr="spc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040607"/>
            <a:ext cx="2670175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机器海豚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20763"/>
            <a:ext cx="204311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T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062038"/>
            <a:ext cx="262255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undulatory2.wmv">
            <a:hlinkClick r:id="" action="ppaction://media"/>
          </p:cNvPr>
          <p:cNvPicPr>
            <a:picLocks noGrp="1" noRot="1" noChangeAspect="1" noChangeArrowheads="1"/>
          </p:cNvPicPr>
          <p:nvPr>
            <p:ph sz="quarter" idx="4294967295"/>
            <a:videoFile r:link="rId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268412" y="3151981"/>
            <a:ext cx="2771775" cy="2079625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多种模式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4294967295"/>
            <a:videoFile r:link="rId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673600" y="3101181"/>
            <a:ext cx="2771775" cy="2079625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54350789"/>
              </p:ext>
            </p:extLst>
          </p:nvPr>
        </p:nvGraphicFramePr>
        <p:xfrm>
          <a:off x="263525" y="5272881"/>
          <a:ext cx="8675688" cy="1492250"/>
        </p:xfrm>
        <a:graphic>
          <a:graphicData uri="http://schemas.openxmlformats.org/presentationml/2006/ole">
            <p:oleObj spid="_x0000_s38934" name="Equation" r:id="rId10" imgW="5321300" imgH="914400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27450" y="26916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上下拍动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9531" y="266938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左右摆动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8731" y="391398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波动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32004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48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3" name="cstar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3054832" y="315583"/>
            <a:ext cx="4991888" cy="2807937"/>
          </a:xfrm>
          <a:prstGeom prst="rect">
            <a:avLst/>
          </a:prstGeom>
        </p:spPr>
      </p:pic>
      <p:pic>
        <p:nvPicPr>
          <p:cNvPr id="5" name="Flip-Final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602480" y="3261360"/>
            <a:ext cx="4175760" cy="3131820"/>
          </a:xfrm>
          <a:prstGeom prst="rect">
            <a:avLst/>
          </a:prstGeom>
        </p:spPr>
      </p:pic>
      <p:pic>
        <p:nvPicPr>
          <p:cNvPr id="6" name="updownfish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213360" y="3227070"/>
            <a:ext cx="4251960" cy="3188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" y="14630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机器鱼录像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01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6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60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53440"/>
          </a:xfrm>
        </p:spPr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游动机构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49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629" y="1754653"/>
            <a:ext cx="3702975" cy="2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1109" y="1783253"/>
            <a:ext cx="4504650" cy="27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455629" y="4803813"/>
            <a:ext cx="37029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俯仰、偏转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个旋转关节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串联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舵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机驱动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底部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个被动支撑轮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51109" y="4814233"/>
            <a:ext cx="45046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10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个模块构成</a:t>
            </a:r>
            <a:endParaRPr lang="en-US" altLang="zh-CN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偏转关节摆动，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机器蛇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蜿蜒运动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俯仰关节摆动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，机器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蛇将身体某些部分抬起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放下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，提高越障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能力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4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0198" y="1447631"/>
            <a:ext cx="32194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6769" y="3284402"/>
            <a:ext cx="21812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8450" y="3583637"/>
            <a:ext cx="20764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57524" y="1763710"/>
            <a:ext cx="2848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+mn-lt"/>
                <a:ea typeface="黑体" panose="02010609060101010101" pitchFamily="49" charset="-122"/>
              </a:rPr>
              <a:t>旋转副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（旋转关节</a:t>
            </a:r>
            <a:r>
              <a:rPr lang="zh-CN" altLang="en-US" dirty="0">
                <a:latin typeface="+mn-lt"/>
                <a:ea typeface="黑体" panose="02010609060101010101" pitchFamily="49" charset="-122"/>
              </a:rPr>
              <a:t>）</a:t>
            </a:r>
            <a:endParaRPr lang="en-US" altLang="zh-CN" dirty="0">
              <a:latin typeface="+mn-lt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>
                <a:latin typeface="+mn-lt"/>
                <a:ea typeface="黑体" panose="02010609060101010101" pitchFamily="49" charset="-122"/>
              </a:rPr>
              <a:t>1DOF</a:t>
            </a:r>
            <a:endParaRPr lang="zh-CN" altLang="en-US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6150" name="TextBox 42"/>
          <p:cNvSpPr txBox="1">
            <a:spLocks noChangeArrowheads="1"/>
          </p:cNvSpPr>
          <p:nvPr/>
        </p:nvSpPr>
        <p:spPr bwMode="auto">
          <a:xfrm>
            <a:off x="4772978" y="5712577"/>
            <a:ext cx="3147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latin typeface="+mn-lt"/>
                <a:ea typeface="黑体" panose="02010609060101010101" pitchFamily="49" charset="-122"/>
              </a:rPr>
              <a:t>球副</a:t>
            </a:r>
            <a:r>
              <a:rPr lang="en-US" altLang="zh-CN" sz="2400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sz="2400" dirty="0" smtClean="0">
                <a:latin typeface="+mn-lt"/>
                <a:ea typeface="黑体" panose="02010609060101010101" pitchFamily="49" charset="-122"/>
              </a:rPr>
              <a:t>球关节</a:t>
            </a:r>
            <a:r>
              <a:rPr lang="en-US" altLang="zh-CN" sz="2400" dirty="0" smtClean="0">
                <a:latin typeface="+mn-lt"/>
                <a:ea typeface="黑体" panose="02010609060101010101" pitchFamily="49" charset="-122"/>
              </a:rPr>
              <a:t>)</a:t>
            </a:r>
            <a:r>
              <a:rPr lang="zh-CN" altLang="en-US" sz="2400" dirty="0" smtClean="0"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400" dirty="0" smtClean="0">
                <a:latin typeface="+mn-lt"/>
                <a:ea typeface="黑体" panose="02010609060101010101" pitchFamily="49" charset="-122"/>
              </a:rPr>
              <a:t>3DOF</a:t>
            </a:r>
            <a:endParaRPr lang="zh-CN" altLang="en-US" sz="24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8145" y="5784587"/>
            <a:ext cx="3590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+mn-lt"/>
                <a:ea typeface="黑体" panose="02010609060101010101" pitchFamily="49" charset="-122"/>
              </a:rPr>
              <a:t>移动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副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zh-CN" altLang="en-US" dirty="0" smtClean="0">
                <a:latin typeface="+mn-lt"/>
                <a:ea typeface="黑体" panose="02010609060101010101" pitchFamily="49" charset="-122"/>
              </a:rPr>
              <a:t>移动关节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), 1DOF</a:t>
            </a:r>
            <a:endParaRPr lang="zh-CN" altLang="en-US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61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+mn-lt"/>
                <a:ea typeface="黑体" panose="02010609060101010101" pitchFamily="49" charset="-122"/>
              </a:rPr>
              <a:t>1 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808522" y="1337912"/>
            <a:ext cx="7151571" cy="1757544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823863" y="3217026"/>
            <a:ext cx="3575786" cy="314527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665880" y="3217025"/>
            <a:ext cx="3361590" cy="314527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7005AE6-3F77-44FD-AAA8-FA837ECF6E85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r>
              <a:rPr lang="en-US" altLang="zh-CN" sz="1400" dirty="0" smtClean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xmlns="" val="2243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3339" y="118711"/>
            <a:ext cx="7772400" cy="728312"/>
          </a:xfrm>
        </p:spPr>
        <p:txBody>
          <a:bodyPr/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游动机构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50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6" name="YouTube- Modular Snake Robo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3480" y="1032510"/>
            <a:ext cx="6873240" cy="5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3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641350" y="254000"/>
            <a:ext cx="7772400" cy="8255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变胞机构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457200" y="1206500"/>
            <a:ext cx="5918200" cy="4889500"/>
          </a:xfrm>
        </p:spPr>
        <p:txBody>
          <a:bodyPr/>
          <a:lstStyle/>
          <a:p>
            <a:pPr eaLnBrk="1" hangingPunct="1"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变胞机构：</a:t>
            </a:r>
            <a:r>
              <a:rPr lang="zh-CN" altLang="en-US" sz="2800" smtClean="0">
                <a:latin typeface="黑体" pitchFamily="49" charset="-122"/>
                <a:ea typeface="黑体" pitchFamily="49" charset="-122"/>
              </a:rPr>
              <a:t>具有变拓扑结构，通常构件数和自由度可发生改变</a:t>
            </a:r>
            <a:endParaRPr lang="en-US" altLang="zh-CN" sz="2800" smtClean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起源：</a:t>
            </a:r>
            <a:r>
              <a:rPr lang="zh-CN" altLang="en-US" sz="2800" smtClean="0">
                <a:latin typeface="黑体" pitchFamily="49" charset="-122"/>
                <a:ea typeface="黑体" pitchFamily="49" charset="-122"/>
              </a:rPr>
              <a:t>对折纸进行的机构学研究</a:t>
            </a:r>
            <a:endParaRPr lang="en-US" altLang="zh-CN" sz="2800" smtClean="0">
              <a:latin typeface="黑体" pitchFamily="49" charset="-122"/>
              <a:ea typeface="黑体" pitchFamily="49" charset="-122"/>
            </a:endParaRPr>
          </a:p>
          <a:p>
            <a:pPr eaLnBrk="1" hangingPunct="1"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变胞方式：</a:t>
            </a:r>
            <a:endParaRPr lang="en-US" altLang="zh-CN" sz="2800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19863"/>
            <a:ext cx="905510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+mn-lt"/>
                <a:ea typeface="黑体" panose="02010609060101010101" pitchFamily="49" charset="-122"/>
              </a:rPr>
              <a:t>王德伦， 戴建生，变胞机构及其综合的理论基础，机械工程学报，</a:t>
            </a:r>
            <a:r>
              <a:rPr lang="en-US" altLang="zh-CN" sz="1600" dirty="0">
                <a:latin typeface="+mn-lt"/>
                <a:ea typeface="黑体" panose="02010609060101010101" pitchFamily="49" charset="-122"/>
              </a:rPr>
              <a:t>vol. 43, no. 8, pp. 32-42, 2007</a:t>
            </a:r>
            <a:endParaRPr lang="zh-CN" altLang="en-US" sz="1600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221" name="矩形 5"/>
          <p:cNvSpPr>
            <a:spLocks noChangeArrowheads="1"/>
          </p:cNvSpPr>
          <p:nvPr/>
        </p:nvSpPr>
        <p:spPr bwMode="auto">
          <a:xfrm>
            <a:off x="635000" y="3241675"/>
            <a:ext cx="457200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ü"/>
            </a:pPr>
            <a:r>
              <a:rPr lang="zh-CN" altLang="en-US" sz="2200">
                <a:latin typeface="黑体" pitchFamily="49" charset="-122"/>
                <a:ea typeface="黑体" pitchFamily="49" charset="-122"/>
              </a:rPr>
              <a:t>力变胞：施加力阻止滑块向回移动</a:t>
            </a:r>
            <a:endParaRPr lang="en-US" altLang="zh-CN" sz="2200"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ü"/>
            </a:pPr>
            <a:r>
              <a:rPr lang="zh-CN" altLang="en-US" sz="2200">
                <a:latin typeface="黑体" pitchFamily="49" charset="-122"/>
                <a:ea typeface="黑体" pitchFamily="49" charset="-122"/>
              </a:rPr>
              <a:t>几何变胞：几何曲线阻止滑块向回移动</a:t>
            </a:r>
            <a:endParaRPr lang="en-US" altLang="zh-CN" sz="2200"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ü"/>
            </a:pPr>
            <a:r>
              <a:rPr lang="zh-CN" altLang="en-US" sz="2200">
                <a:latin typeface="黑体" pitchFamily="49" charset="-122"/>
                <a:ea typeface="黑体" pitchFamily="49" charset="-122"/>
              </a:rPr>
              <a:t>电磁变胞：电磁卡销阻止</a:t>
            </a:r>
            <a:endParaRPr lang="en-US" altLang="zh-CN" sz="2200"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ü"/>
            </a:pPr>
            <a:r>
              <a:rPr lang="zh-CN" altLang="en-US" sz="2200">
                <a:latin typeface="黑体" pitchFamily="49" charset="-122"/>
                <a:ea typeface="黑体" pitchFamily="49" charset="-122"/>
              </a:rPr>
              <a:t>组合变胞：将几何形状与运动位置联系起来实现变胞</a:t>
            </a:r>
            <a:endParaRPr lang="en-US" altLang="zh-CN" sz="2200"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ü"/>
            </a:pPr>
            <a:r>
              <a:rPr lang="zh-CN" altLang="en-US" sz="2200">
                <a:latin typeface="黑体" pitchFamily="49" charset="-122"/>
                <a:ea typeface="黑体" pitchFamily="49" charset="-122"/>
              </a:rPr>
              <a:t>固结变胞：粘接、锁固等</a:t>
            </a:r>
            <a:endParaRPr lang="en-US" altLang="zh-CN" sz="2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0650" y="261938"/>
            <a:ext cx="24765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88150" y="1751013"/>
            <a:ext cx="1841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  <a:ea typeface="黑体" panose="02010609060101010101" pitchFamily="49" charset="-122"/>
              </a:rPr>
              <a:t>(a)</a:t>
            </a:r>
            <a:r>
              <a:rPr lang="zh-CN" altLang="en-US" sz="1800" dirty="0">
                <a:latin typeface="+mn-lt"/>
                <a:ea typeface="黑体" panose="02010609060101010101" pitchFamily="49" charset="-122"/>
              </a:rPr>
              <a:t>变胞源机构</a:t>
            </a:r>
          </a:p>
        </p:txBody>
      </p:sp>
      <p:pic>
        <p:nvPicPr>
          <p:cNvPr id="92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3050" y="2236788"/>
            <a:ext cx="21717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extBox 9"/>
          <p:cNvSpPr txBox="1">
            <a:spLocks noChangeArrowheads="1"/>
          </p:cNvSpPr>
          <p:nvPr/>
        </p:nvSpPr>
        <p:spPr bwMode="auto">
          <a:xfrm>
            <a:off x="6564313" y="3890963"/>
            <a:ext cx="228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黑体" pitchFamily="49" charset="-122"/>
              </a:rPr>
              <a:t>(b)</a:t>
            </a:r>
            <a:r>
              <a:rPr lang="zh-CN" altLang="en-US" sz="1800">
                <a:latin typeface="黑体" pitchFamily="49" charset="-122"/>
                <a:ea typeface="黑体" pitchFamily="49" charset="-122"/>
              </a:rPr>
              <a:t>水平工作阶段机构</a:t>
            </a:r>
          </a:p>
        </p:txBody>
      </p:sp>
      <p:pic>
        <p:nvPicPr>
          <p:cNvPr id="922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1313" y="4260850"/>
            <a:ext cx="203517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TextBox 11"/>
          <p:cNvSpPr txBox="1">
            <a:spLocks noChangeArrowheads="1"/>
          </p:cNvSpPr>
          <p:nvPr/>
        </p:nvSpPr>
        <p:spPr bwMode="auto">
          <a:xfrm>
            <a:off x="6564313" y="5802313"/>
            <a:ext cx="228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黑体" pitchFamily="49" charset="-122"/>
              </a:rPr>
              <a:t>(c)</a:t>
            </a:r>
            <a:r>
              <a:rPr lang="zh-CN" altLang="en-US" sz="1800">
                <a:latin typeface="黑体" pitchFamily="49" charset="-122"/>
                <a:ea typeface="黑体" pitchFamily="49" charset="-122"/>
              </a:rPr>
              <a:t>垂直工作阶段机构</a:t>
            </a:r>
          </a:p>
        </p:txBody>
      </p:sp>
      <p:sp>
        <p:nvSpPr>
          <p:cNvPr id="9228" name="TextBox 12"/>
          <p:cNvSpPr txBox="1">
            <a:spLocks noChangeArrowheads="1"/>
          </p:cNvSpPr>
          <p:nvPr/>
        </p:nvSpPr>
        <p:spPr bwMode="auto">
          <a:xfrm>
            <a:off x="6375400" y="6157913"/>
            <a:ext cx="272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双层折叠变胞机构示意图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r>
              <a:rPr lang="en-US" altLang="zh-CN" sz="1400" dirty="0" smtClean="0"/>
              <a:t>/62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100"/>
            <a:ext cx="7772400" cy="723900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变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胞机构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52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0" y="6184374"/>
            <a:ext cx="5071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戴建</a:t>
            </a:r>
            <a:r>
              <a:rPr lang="zh-CN" altLang="en-US" sz="1800" dirty="0" smtClean="0"/>
              <a:t>生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丁希仑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邹慧君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变</a:t>
            </a:r>
            <a:r>
              <a:rPr lang="zh-CN" altLang="en-US" sz="1800" dirty="0"/>
              <a:t>胞原理和变胞机构</a:t>
            </a:r>
            <a:r>
              <a:rPr lang="zh-CN" altLang="en-US" sz="1800" dirty="0" smtClean="0"/>
              <a:t>类型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机械工程学报，</a:t>
            </a:r>
            <a:r>
              <a:rPr lang="en-US" altLang="zh-CN" sz="1800" dirty="0" smtClean="0"/>
              <a:t>vol. 41, no. 6, pp. 7-12, 2005</a:t>
            </a:r>
            <a:endParaRPr lang="zh-CN" altLang="en-US" sz="18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399" y="942344"/>
            <a:ext cx="3219451" cy="267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8451" y="227422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球面变胞机构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499" y="3619499"/>
            <a:ext cx="2246313" cy="20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3369" y="1044673"/>
            <a:ext cx="3360738" cy="247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71137" y="303610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复合折六面体机构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1269" y="3600408"/>
            <a:ext cx="3652838" cy="27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1269" y="5611537"/>
            <a:ext cx="2236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球面四杆外联三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运动链机构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3575" y="448014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相应的花样折纸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 rot="1016857">
            <a:off x="6252511" y="4038846"/>
            <a:ext cx="585788" cy="128270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63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53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85800" y="2921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3600" kern="0" smtClean="0">
                <a:latin typeface="黑体" pitchFamily="49" charset="-122"/>
                <a:ea typeface="黑体" pitchFamily="49" charset="-122"/>
              </a:rPr>
              <a:t>变胞机构</a:t>
            </a:r>
            <a:endParaRPr lang="zh-CN" altLang="en-US" sz="3600" kern="0" dirty="0"/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34563" y="1340537"/>
            <a:ext cx="3296123" cy="2951805"/>
            <a:chOff x="0" y="-1"/>
            <a:chExt cx="1465897" cy="1311913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90487" y="433388"/>
              <a:ext cx="56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90487" y="890588"/>
              <a:ext cx="56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0" y="-1"/>
              <a:ext cx="1465897" cy="1311913"/>
              <a:chOff x="0" y="-1"/>
              <a:chExt cx="1465897" cy="1311913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0" y="381000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0" y="842963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52462" y="381000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52462" y="842963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376362" y="381000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376362" y="842963"/>
                <a:ext cx="89535" cy="8953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rot="5400000" flipH="1">
                <a:off x="809625" y="361950"/>
                <a:ext cx="0" cy="1365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/>
              <p:cNvGrpSpPr/>
              <p:nvPr/>
            </p:nvGrpSpPr>
            <p:grpSpPr>
              <a:xfrm>
                <a:off x="819151" y="423863"/>
                <a:ext cx="183197" cy="212269"/>
                <a:chOff x="2" y="0"/>
                <a:chExt cx="197484" cy="273544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96" name="组合 95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99" name="直接连接符 98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矩形 99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1" name="任意多边形 100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97" name="直接连接符 96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5" name="直接连接符 94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直接连接符 17"/>
              <p:cNvCxnSpPr/>
              <p:nvPr/>
            </p:nvCxnSpPr>
            <p:spPr>
              <a:xfrm flipH="1" flipV="1">
                <a:off x="1000125" y="423863"/>
                <a:ext cx="375920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1000125" y="423863"/>
                <a:ext cx="0" cy="466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合 19"/>
              <p:cNvGrpSpPr/>
              <p:nvPr/>
            </p:nvGrpSpPr>
            <p:grpSpPr>
              <a:xfrm flipV="1">
                <a:off x="819152" y="676275"/>
                <a:ext cx="182879" cy="212090"/>
                <a:chOff x="2" y="0"/>
                <a:chExt cx="197484" cy="273544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91" name="直接连接符 90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矩形 91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" name="任意多边形 92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89" name="直接连接符 88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直接连接符 89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直接连接符 86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 rot="5400000" flipH="1">
                <a:off x="809625" y="823913"/>
                <a:ext cx="0" cy="1365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 flipV="1">
                <a:off x="1000125" y="885825"/>
                <a:ext cx="3759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000125" y="838200"/>
                <a:ext cx="0" cy="46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组合 23"/>
              <p:cNvGrpSpPr/>
              <p:nvPr/>
            </p:nvGrpSpPr>
            <p:grpSpPr>
              <a:xfrm>
                <a:off x="1147763" y="-1"/>
                <a:ext cx="212090" cy="422276"/>
                <a:chOff x="1" y="-1"/>
                <a:chExt cx="212090" cy="422276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 rot="16200000">
                  <a:off x="14606" y="-14606"/>
                  <a:ext cx="182879" cy="212090"/>
                  <a:chOff x="2" y="0"/>
                  <a:chExt cx="197484" cy="273544"/>
                </a:xfrm>
              </p:grpSpPr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80" name="组合 79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83" name="直接连接符 82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" name="矩形 83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5" name="任意多边形 84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81" name="直接连接符 80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直接连接符 81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9" name="直接连接符 78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椭圆 72"/>
                <p:cNvSpPr/>
                <p:nvPr/>
              </p:nvSpPr>
              <p:spPr>
                <a:xfrm>
                  <a:off x="71756" y="275907"/>
                  <a:ext cx="71755" cy="7175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74" name="直接连接符 73"/>
                <p:cNvCxnSpPr/>
                <p:nvPr/>
              </p:nvCxnSpPr>
              <p:spPr>
                <a:xfrm>
                  <a:off x="109856" y="347345"/>
                  <a:ext cx="0" cy="74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V="1">
                  <a:off x="109856" y="223520"/>
                  <a:ext cx="0" cy="560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H="1">
                  <a:off x="105093" y="223520"/>
                  <a:ext cx="1069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209868" y="128270"/>
                  <a:ext cx="317" cy="967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/>
              <p:cNvGrpSpPr/>
              <p:nvPr/>
            </p:nvGrpSpPr>
            <p:grpSpPr>
              <a:xfrm>
                <a:off x="1133476" y="881063"/>
                <a:ext cx="221613" cy="426087"/>
                <a:chOff x="1" y="0"/>
                <a:chExt cx="221613" cy="426087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 rot="5400000" flipV="1">
                  <a:off x="14606" y="228603"/>
                  <a:ext cx="182879" cy="212090"/>
                  <a:chOff x="2" y="0"/>
                  <a:chExt cx="197484" cy="273544"/>
                </a:xfrm>
              </p:grpSpPr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66" name="组合 65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69" name="直接连接符 68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矩形 69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1" name="任意多边形 70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67" name="直接连接符 66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连接符 67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椭圆 58"/>
                <p:cNvSpPr/>
                <p:nvPr/>
              </p:nvSpPr>
              <p:spPr>
                <a:xfrm>
                  <a:off x="81280" y="57150"/>
                  <a:ext cx="71755" cy="7175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60" name="直接连接符 59"/>
                <p:cNvCxnSpPr/>
                <p:nvPr/>
              </p:nvCxnSpPr>
              <p:spPr>
                <a:xfrm>
                  <a:off x="114618" y="128588"/>
                  <a:ext cx="0" cy="74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114618" y="0"/>
                  <a:ext cx="0" cy="560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>
                  <a:off x="114618" y="200025"/>
                  <a:ext cx="1069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flipH="1" flipV="1">
                  <a:off x="219393" y="204788"/>
                  <a:ext cx="0" cy="96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>
                <a:off x="47625" y="471488"/>
                <a:ext cx="0" cy="381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423987" y="471488"/>
                <a:ext cx="0" cy="381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/>
              <p:cNvGrpSpPr/>
              <p:nvPr/>
            </p:nvGrpSpPr>
            <p:grpSpPr>
              <a:xfrm>
                <a:off x="242888" y="9524"/>
                <a:ext cx="212090" cy="422276"/>
                <a:chOff x="1" y="-1"/>
                <a:chExt cx="212090" cy="422276"/>
              </a:xfrm>
            </p:grpSpPr>
            <p:grpSp>
              <p:nvGrpSpPr>
                <p:cNvPr id="44" name="组合 43"/>
                <p:cNvGrpSpPr/>
                <p:nvPr/>
              </p:nvGrpSpPr>
              <p:grpSpPr>
                <a:xfrm rot="16200000">
                  <a:off x="14606" y="-14606"/>
                  <a:ext cx="182879" cy="212090"/>
                  <a:chOff x="2" y="0"/>
                  <a:chExt cx="197484" cy="273544"/>
                </a:xfrm>
              </p:grpSpPr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52" name="组合 51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55" name="直接连接符 54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矩形 55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7" name="任意多边形 56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" name="直接连接符 50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椭圆 44"/>
                <p:cNvSpPr/>
                <p:nvPr/>
              </p:nvSpPr>
              <p:spPr>
                <a:xfrm>
                  <a:off x="71756" y="275907"/>
                  <a:ext cx="71755" cy="7175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46" name="直接连接符 45"/>
                <p:cNvCxnSpPr/>
                <p:nvPr/>
              </p:nvCxnSpPr>
              <p:spPr>
                <a:xfrm>
                  <a:off x="109856" y="347345"/>
                  <a:ext cx="0" cy="74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flipV="1">
                  <a:off x="109856" y="223520"/>
                  <a:ext cx="0" cy="560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>
                  <a:off x="105093" y="223520"/>
                  <a:ext cx="1069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H="1" flipV="1">
                  <a:off x="209868" y="128270"/>
                  <a:ext cx="317" cy="967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>
                <a:off x="233363" y="885825"/>
                <a:ext cx="221613" cy="426087"/>
                <a:chOff x="1" y="0"/>
                <a:chExt cx="221613" cy="426087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 rot="5400000" flipV="1">
                  <a:off x="14606" y="228603"/>
                  <a:ext cx="182879" cy="212090"/>
                  <a:chOff x="2" y="0"/>
                  <a:chExt cx="197484" cy="273544"/>
                </a:xfrm>
              </p:grpSpPr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38" name="组合 37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41" name="直接连接符 40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2" name="矩形 41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3" name="任意多边形 42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7" name="直接连接符 36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椭圆 30"/>
                <p:cNvSpPr/>
                <p:nvPr/>
              </p:nvSpPr>
              <p:spPr>
                <a:xfrm>
                  <a:off x="81280" y="57150"/>
                  <a:ext cx="71755" cy="7175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32" name="直接连接符 31"/>
                <p:cNvCxnSpPr/>
                <p:nvPr/>
              </p:nvCxnSpPr>
              <p:spPr>
                <a:xfrm>
                  <a:off x="114618" y="128588"/>
                  <a:ext cx="0" cy="7493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114618" y="0"/>
                  <a:ext cx="0" cy="560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H="1">
                  <a:off x="114618" y="200025"/>
                  <a:ext cx="1069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 flipV="1">
                  <a:off x="219393" y="204788"/>
                  <a:ext cx="0" cy="96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2" name="矩形 101"/>
          <p:cNvSpPr/>
          <p:nvPr/>
        </p:nvSpPr>
        <p:spPr>
          <a:xfrm>
            <a:off x="634563" y="4522882"/>
            <a:ext cx="8153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每条腿具有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个旋转关节，形成前后摆动和上下摆动两个旋转</a:t>
            </a:r>
            <a:r>
              <a:rPr lang="zh-CN" altLang="zh-CN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自由度</a:t>
            </a:r>
            <a:endParaRPr lang="en-US" altLang="zh-CN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身体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部分具有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8</a:t>
            </a:r>
            <a:r>
              <a:rPr lang="zh-CN" altLang="zh-CN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</a:t>
            </a:r>
            <a:r>
              <a:rPr lang="zh-CN" altLang="en-US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旋转</a:t>
            </a:r>
            <a:r>
              <a:rPr lang="zh-CN" altLang="zh-CN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关节</a:t>
            </a:r>
            <a:r>
              <a:rPr lang="zh-CN" altLang="en-US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个垂直于身体平面的旋转关节，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个平行于身体平面的俯仰关节</a:t>
            </a:r>
            <a:endParaRPr lang="zh-CN" altLang="en-US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1491" y="1661227"/>
            <a:ext cx="3810000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15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54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85800" y="2921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3600" kern="0" smtClean="0">
                <a:latin typeface="黑体" pitchFamily="49" charset="-122"/>
                <a:ea typeface="黑体" pitchFamily="49" charset="-122"/>
              </a:rPr>
              <a:t>变胞机构</a:t>
            </a:r>
            <a:endParaRPr lang="zh-CN" altLang="en-US" sz="3600" kern="0" dirty="0"/>
          </a:p>
        </p:txBody>
      </p:sp>
      <p:grpSp>
        <p:nvGrpSpPr>
          <p:cNvPr id="104" name="组合 103"/>
          <p:cNvGrpSpPr>
            <a:grpSpLocks noChangeAspect="1"/>
          </p:cNvGrpSpPr>
          <p:nvPr/>
        </p:nvGrpSpPr>
        <p:grpSpPr>
          <a:xfrm>
            <a:off x="661614" y="2408103"/>
            <a:ext cx="2197419" cy="827093"/>
            <a:chOff x="0" y="0"/>
            <a:chExt cx="1465855" cy="551395"/>
          </a:xfrm>
        </p:grpSpPr>
        <p:cxnSp>
          <p:nvCxnSpPr>
            <p:cNvPr id="105" name="直接连接符 104"/>
            <p:cNvCxnSpPr/>
            <p:nvPr/>
          </p:nvCxnSpPr>
          <p:spPr>
            <a:xfrm flipH="1">
              <a:off x="90488" y="52388"/>
              <a:ext cx="562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/>
            <p:cNvSpPr/>
            <p:nvPr/>
          </p:nvSpPr>
          <p:spPr>
            <a:xfrm>
              <a:off x="0" y="0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652463" y="0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76363" y="0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38188" y="42863"/>
              <a:ext cx="639233" cy="212025"/>
              <a:chOff x="0" y="0"/>
              <a:chExt cx="639233" cy="212025"/>
            </a:xfrm>
          </p:grpSpPr>
          <p:cxnSp>
            <p:nvCxnSpPr>
              <p:cNvPr id="129" name="直接连接符 128"/>
              <p:cNvCxnSpPr/>
              <p:nvPr/>
            </p:nvCxnSpPr>
            <p:spPr>
              <a:xfrm rot="5400000" flipH="1">
                <a:off x="68230" y="-61913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组合 129"/>
              <p:cNvGrpSpPr/>
              <p:nvPr/>
            </p:nvGrpSpPr>
            <p:grpSpPr>
              <a:xfrm>
                <a:off x="82519" y="0"/>
                <a:ext cx="183109" cy="212025"/>
                <a:chOff x="2" y="0"/>
                <a:chExt cx="197484" cy="273544"/>
              </a:xfrm>
            </p:grpSpPr>
            <p:grpSp>
              <p:nvGrpSpPr>
                <p:cNvPr id="133" name="组合 132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矩形 138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" name="任意多边形 139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136" name="直接连接符 135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直接连接符 136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4" name="直接连接符 133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1" name="直接连接符 130"/>
              <p:cNvCxnSpPr/>
              <p:nvPr/>
            </p:nvCxnSpPr>
            <p:spPr>
              <a:xfrm flipH="1" flipV="1">
                <a:off x="263492" y="0"/>
                <a:ext cx="37574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V="1">
                <a:off x="263492" y="0"/>
                <a:ext cx="0" cy="466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椭圆 109"/>
            <p:cNvSpPr/>
            <p:nvPr/>
          </p:nvSpPr>
          <p:spPr>
            <a:xfrm>
              <a:off x="0" y="461963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652463" y="461963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12" name="直接连接符 111"/>
            <p:cNvCxnSpPr/>
            <p:nvPr/>
          </p:nvCxnSpPr>
          <p:spPr>
            <a:xfrm>
              <a:off x="47625" y="90488"/>
              <a:ext cx="0" cy="381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423988" y="90488"/>
              <a:ext cx="0" cy="381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90488" y="509588"/>
              <a:ext cx="562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376363" y="461963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738188" y="295276"/>
              <a:ext cx="639233" cy="215867"/>
              <a:chOff x="0" y="1"/>
              <a:chExt cx="639233" cy="215867"/>
            </a:xfrm>
          </p:grpSpPr>
          <p:grpSp>
            <p:nvGrpSpPr>
              <p:cNvPr id="117" name="组合 116"/>
              <p:cNvGrpSpPr/>
              <p:nvPr/>
            </p:nvGrpSpPr>
            <p:grpSpPr>
              <a:xfrm flipV="1">
                <a:off x="82519" y="1"/>
                <a:ext cx="182792" cy="211845"/>
                <a:chOff x="2" y="0"/>
                <a:chExt cx="197484" cy="273544"/>
              </a:xfrm>
            </p:grpSpPr>
            <p:grpSp>
              <p:nvGrpSpPr>
                <p:cNvPr id="121" name="组合 120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矩形 126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8" name="任意多边形 127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124" name="直接连接符 123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2" name="直接连接符 121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8" name="直接连接符 117"/>
              <p:cNvCxnSpPr/>
              <p:nvPr/>
            </p:nvCxnSpPr>
            <p:spPr>
              <a:xfrm flipV="1">
                <a:off x="263492" y="161925"/>
                <a:ext cx="0" cy="46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rot="5400000" flipH="1">
                <a:off x="68230" y="147638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 flipV="1">
                <a:off x="263492" y="209550"/>
                <a:ext cx="375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组合 140"/>
          <p:cNvGrpSpPr>
            <a:grpSpLocks noChangeAspect="1"/>
          </p:cNvGrpSpPr>
          <p:nvPr/>
        </p:nvGrpSpPr>
        <p:grpSpPr>
          <a:xfrm>
            <a:off x="3704359" y="1389252"/>
            <a:ext cx="2148852" cy="1845944"/>
            <a:chOff x="0" y="0"/>
            <a:chExt cx="1431777" cy="1231808"/>
          </a:xfrm>
        </p:grpSpPr>
        <p:sp>
          <p:nvSpPr>
            <p:cNvPr id="142" name="椭圆 141"/>
            <p:cNvSpPr/>
            <p:nvPr/>
          </p:nvSpPr>
          <p:spPr>
            <a:xfrm>
              <a:off x="700087" y="985838"/>
              <a:ext cx="88752" cy="888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43" name="直接连接符 142"/>
            <p:cNvCxnSpPr/>
            <p:nvPr/>
          </p:nvCxnSpPr>
          <p:spPr>
            <a:xfrm flipH="1">
              <a:off x="66675" y="90488"/>
              <a:ext cx="414974" cy="561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椭圆 143"/>
            <p:cNvSpPr/>
            <p:nvPr/>
          </p:nvSpPr>
          <p:spPr>
            <a:xfrm>
              <a:off x="438150" y="0"/>
              <a:ext cx="88752" cy="888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004887" y="438150"/>
              <a:ext cx="88752" cy="888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6" name="组合 145"/>
            <p:cNvGrpSpPr/>
            <p:nvPr/>
          </p:nvGrpSpPr>
          <p:grpSpPr>
            <a:xfrm rot="2353274">
              <a:off x="395038" y="233274"/>
              <a:ext cx="637748" cy="212025"/>
              <a:chOff x="0" y="0"/>
              <a:chExt cx="639233" cy="212025"/>
            </a:xfrm>
          </p:grpSpPr>
          <p:cxnSp>
            <p:nvCxnSpPr>
              <p:cNvPr id="166" name="直接连接符 165"/>
              <p:cNvCxnSpPr/>
              <p:nvPr/>
            </p:nvCxnSpPr>
            <p:spPr>
              <a:xfrm rot="5400000" flipH="1">
                <a:off x="68230" y="-61913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组合 166"/>
              <p:cNvGrpSpPr/>
              <p:nvPr/>
            </p:nvGrpSpPr>
            <p:grpSpPr>
              <a:xfrm>
                <a:off x="82519" y="0"/>
                <a:ext cx="183109" cy="212025"/>
                <a:chOff x="2" y="0"/>
                <a:chExt cx="197484" cy="273544"/>
              </a:xfrm>
            </p:grpSpPr>
            <p:grpSp>
              <p:nvGrpSpPr>
                <p:cNvPr id="170" name="组合 169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172" name="组合 171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175" name="直接连接符 174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6" name="矩形 175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7" name="任意多边形 176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173" name="直接连接符 172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直接连接符 173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1" name="直接连接符 170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8" name="直接连接符 167"/>
              <p:cNvCxnSpPr/>
              <p:nvPr/>
            </p:nvCxnSpPr>
            <p:spPr>
              <a:xfrm flipH="1" flipV="1">
                <a:off x="263492" y="0"/>
                <a:ext cx="37574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 flipV="1">
                <a:off x="263492" y="0"/>
                <a:ext cx="0" cy="466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椭圆 146"/>
            <p:cNvSpPr/>
            <p:nvPr/>
          </p:nvSpPr>
          <p:spPr>
            <a:xfrm>
              <a:off x="285750" y="1143000"/>
              <a:ext cx="88752" cy="888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1081087" y="514350"/>
              <a:ext cx="280520" cy="227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381000" y="1052513"/>
              <a:ext cx="319192" cy="1189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椭圆 149"/>
            <p:cNvSpPr/>
            <p:nvPr/>
          </p:nvSpPr>
          <p:spPr>
            <a:xfrm>
              <a:off x="1343025" y="714375"/>
              <a:ext cx="88752" cy="8880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51" name="组合 150"/>
            <p:cNvGrpSpPr/>
            <p:nvPr/>
          </p:nvGrpSpPr>
          <p:grpSpPr>
            <a:xfrm rot="20318799">
              <a:off x="723900" y="714377"/>
              <a:ext cx="637746" cy="215042"/>
              <a:chOff x="0" y="1"/>
              <a:chExt cx="639233" cy="215867"/>
            </a:xfrm>
          </p:grpSpPr>
          <p:grpSp>
            <p:nvGrpSpPr>
              <p:cNvPr id="154" name="组合 153"/>
              <p:cNvGrpSpPr/>
              <p:nvPr/>
            </p:nvGrpSpPr>
            <p:grpSpPr>
              <a:xfrm flipV="1">
                <a:off x="82519" y="1"/>
                <a:ext cx="182792" cy="211845"/>
                <a:chOff x="2" y="0"/>
                <a:chExt cx="197484" cy="273544"/>
              </a:xfrm>
            </p:grpSpPr>
            <p:grpSp>
              <p:nvGrpSpPr>
                <p:cNvPr id="158" name="组合 157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160" name="组合 159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4" name="矩形 163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5" name="任意多边形 164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161" name="直接连接符 160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连接符 161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9" name="直接连接符 158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直接连接符 154"/>
              <p:cNvCxnSpPr/>
              <p:nvPr/>
            </p:nvCxnSpPr>
            <p:spPr>
              <a:xfrm flipV="1">
                <a:off x="263492" y="161925"/>
                <a:ext cx="0" cy="46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 rot="5400000" flipH="1">
                <a:off x="68230" y="147638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flipH="1" flipV="1">
                <a:off x="263492" y="209550"/>
                <a:ext cx="375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椭圆 151"/>
            <p:cNvSpPr/>
            <p:nvPr/>
          </p:nvSpPr>
          <p:spPr>
            <a:xfrm>
              <a:off x="0" y="657225"/>
              <a:ext cx="88265" cy="8826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53" name="直接连接符 152"/>
            <p:cNvCxnSpPr/>
            <p:nvPr/>
          </p:nvCxnSpPr>
          <p:spPr>
            <a:xfrm>
              <a:off x="66675" y="742950"/>
              <a:ext cx="257175" cy="4019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>
            <a:grpSpLocks noChangeAspect="1"/>
          </p:cNvGrpSpPr>
          <p:nvPr/>
        </p:nvGrpSpPr>
        <p:grpSpPr>
          <a:xfrm>
            <a:off x="6683571" y="1387346"/>
            <a:ext cx="1719263" cy="1847850"/>
            <a:chOff x="0" y="0"/>
            <a:chExt cx="1146175" cy="1231900"/>
          </a:xfrm>
        </p:grpSpPr>
        <p:sp>
          <p:nvSpPr>
            <p:cNvPr id="179" name="椭圆 178"/>
            <p:cNvSpPr/>
            <p:nvPr/>
          </p:nvSpPr>
          <p:spPr>
            <a:xfrm>
              <a:off x="414338" y="98583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0" y="0"/>
              <a:ext cx="1146175" cy="1231900"/>
              <a:chOff x="0" y="0"/>
              <a:chExt cx="1146175" cy="1231900"/>
            </a:xfrm>
          </p:grpSpPr>
          <p:cxnSp>
            <p:nvCxnSpPr>
              <p:cNvPr id="181" name="直接连接符 180"/>
              <p:cNvCxnSpPr/>
              <p:nvPr/>
            </p:nvCxnSpPr>
            <p:spPr>
              <a:xfrm flipH="1">
                <a:off x="57150" y="90488"/>
                <a:ext cx="137161" cy="10525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椭圆 181"/>
              <p:cNvSpPr/>
              <p:nvPr/>
            </p:nvSpPr>
            <p:spPr>
              <a:xfrm>
                <a:off x="152400" y="0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3" name="椭圆 182"/>
              <p:cNvSpPr/>
              <p:nvPr/>
            </p:nvSpPr>
            <p:spPr>
              <a:xfrm>
                <a:off x="719138" y="438150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84" name="组合 183"/>
              <p:cNvGrpSpPr/>
              <p:nvPr/>
            </p:nvGrpSpPr>
            <p:grpSpPr>
              <a:xfrm rot="2353274">
                <a:off x="109357" y="233300"/>
                <a:ext cx="638812" cy="212025"/>
                <a:chOff x="0" y="0"/>
                <a:chExt cx="639233" cy="212025"/>
              </a:xfrm>
            </p:grpSpPr>
            <p:cxnSp>
              <p:nvCxnSpPr>
                <p:cNvPr id="203" name="直接连接符 202"/>
                <p:cNvCxnSpPr/>
                <p:nvPr/>
              </p:nvCxnSpPr>
              <p:spPr>
                <a:xfrm rot="5400000" flipH="1">
                  <a:off x="68230" y="-61913"/>
                  <a:ext cx="0" cy="136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组合 203"/>
                <p:cNvGrpSpPr/>
                <p:nvPr/>
              </p:nvGrpSpPr>
              <p:grpSpPr>
                <a:xfrm>
                  <a:off x="82519" y="0"/>
                  <a:ext cx="183109" cy="212025"/>
                  <a:chOff x="2" y="0"/>
                  <a:chExt cx="197484" cy="273544"/>
                </a:xfrm>
              </p:grpSpPr>
              <p:grpSp>
                <p:nvGrpSpPr>
                  <p:cNvPr id="207" name="组合 206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209" name="组合 208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212" name="直接连接符 211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13" name="矩形 212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14" name="任意多边形 213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8" name="直接连接符 207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5" name="直接连接符 204"/>
                <p:cNvCxnSpPr/>
                <p:nvPr/>
              </p:nvCxnSpPr>
              <p:spPr>
                <a:xfrm flipH="1" flipV="1">
                  <a:off x="263492" y="0"/>
                  <a:ext cx="375741" cy="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/>
                <p:cNvCxnSpPr/>
                <p:nvPr/>
              </p:nvCxnSpPr>
              <p:spPr>
                <a:xfrm flipV="1">
                  <a:off x="263492" y="0"/>
                  <a:ext cx="0" cy="466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椭圆 184"/>
              <p:cNvSpPr/>
              <p:nvPr/>
            </p:nvSpPr>
            <p:spPr>
              <a:xfrm>
                <a:off x="0" y="1143000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86" name="直接连接符 185"/>
              <p:cNvCxnSpPr/>
              <p:nvPr/>
            </p:nvCxnSpPr>
            <p:spPr>
              <a:xfrm>
                <a:off x="795338" y="514350"/>
                <a:ext cx="280987" cy="227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95250" y="1052513"/>
                <a:ext cx="319723" cy="119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椭圆 187"/>
              <p:cNvSpPr/>
              <p:nvPr/>
            </p:nvSpPr>
            <p:spPr>
              <a:xfrm>
                <a:off x="1057275" y="714375"/>
                <a:ext cx="88900" cy="88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89" name="组合 188"/>
              <p:cNvGrpSpPr/>
              <p:nvPr/>
            </p:nvGrpSpPr>
            <p:grpSpPr>
              <a:xfrm rot="20318799">
                <a:off x="438150" y="714376"/>
                <a:ext cx="638809" cy="215264"/>
                <a:chOff x="0" y="1"/>
                <a:chExt cx="639233" cy="215867"/>
              </a:xfrm>
            </p:grpSpPr>
            <p:grpSp>
              <p:nvGrpSpPr>
                <p:cNvPr id="191" name="组合 190"/>
                <p:cNvGrpSpPr/>
                <p:nvPr/>
              </p:nvGrpSpPr>
              <p:grpSpPr>
                <a:xfrm flipV="1">
                  <a:off x="82519" y="1"/>
                  <a:ext cx="182792" cy="211845"/>
                  <a:chOff x="2" y="0"/>
                  <a:chExt cx="197484" cy="273544"/>
                </a:xfrm>
              </p:grpSpPr>
              <p:grpSp>
                <p:nvGrpSpPr>
                  <p:cNvPr id="195" name="组合 194"/>
                  <p:cNvGrpSpPr/>
                  <p:nvPr/>
                </p:nvGrpSpPr>
                <p:grpSpPr>
                  <a:xfrm>
                    <a:off x="2" y="27234"/>
                    <a:ext cx="197484" cy="214469"/>
                    <a:chOff x="2" y="0"/>
                    <a:chExt cx="197484" cy="214469"/>
                  </a:xfrm>
                </p:grpSpPr>
                <p:grpSp>
                  <p:nvGrpSpPr>
                    <p:cNvPr id="197" name="组合 196"/>
                    <p:cNvGrpSpPr/>
                    <p:nvPr/>
                  </p:nvGrpSpPr>
                  <p:grpSpPr>
                    <a:xfrm rot="5400000" flipH="1">
                      <a:off x="13653" y="1586"/>
                      <a:ext cx="170181" cy="197484"/>
                      <a:chOff x="0" y="0"/>
                      <a:chExt cx="244084" cy="261981"/>
                    </a:xfrm>
                  </p:grpSpPr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 rot="5400000">
                        <a:off x="109800" y="3871"/>
                        <a:ext cx="114388" cy="10664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01" name="矩形 200"/>
                      <p:cNvSpPr/>
                      <p:nvPr/>
                    </p:nvSpPr>
                    <p:spPr>
                      <a:xfrm rot="5400000" flipH="1">
                        <a:off x="47887" y="65784"/>
                        <a:ext cx="148310" cy="244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02" name="任意多边形 201"/>
                      <p:cNvSpPr/>
                      <p:nvPr/>
                    </p:nvSpPr>
                    <p:spPr>
                      <a:xfrm rot="6723594" flipH="1">
                        <a:off x="138375" y="56258"/>
                        <a:ext cx="69584" cy="61750"/>
                      </a:xfrm>
                      <a:custGeom>
                        <a:avLst/>
                        <a:gdLst>
                          <a:gd name="connsiteX0" fmla="*/ 80818 w 184727"/>
                          <a:gd name="connsiteY0" fmla="*/ 0 h 184727"/>
                          <a:gd name="connsiteX1" fmla="*/ 180109 w 184727"/>
                          <a:gd name="connsiteY1" fmla="*/ 32327 h 184727"/>
                          <a:gd name="connsiteX2" fmla="*/ 184727 w 184727"/>
                          <a:gd name="connsiteY2" fmla="*/ 106218 h 184727"/>
                          <a:gd name="connsiteX3" fmla="*/ 0 w 184727"/>
                          <a:gd name="connsiteY3" fmla="*/ 184727 h 184727"/>
                          <a:gd name="connsiteX4" fmla="*/ 80818 w 184727"/>
                          <a:gd name="connsiteY4" fmla="*/ 0 h 184727"/>
                          <a:gd name="connsiteX0" fmla="*/ 80818 w 184727"/>
                          <a:gd name="connsiteY0" fmla="*/ 8210 h 192937"/>
                          <a:gd name="connsiteX1" fmla="*/ 180109 w 184727"/>
                          <a:gd name="connsiteY1" fmla="*/ 40537 h 192937"/>
                          <a:gd name="connsiteX2" fmla="*/ 184727 w 184727"/>
                          <a:gd name="connsiteY2" fmla="*/ 114428 h 192937"/>
                          <a:gd name="connsiteX3" fmla="*/ 0 w 184727"/>
                          <a:gd name="connsiteY3" fmla="*/ 192937 h 192937"/>
                          <a:gd name="connsiteX4" fmla="*/ 80818 w 184727"/>
                          <a:gd name="connsiteY4" fmla="*/ 8210 h 192937"/>
                          <a:gd name="connsiteX0" fmla="*/ 80818 w 201058"/>
                          <a:gd name="connsiteY0" fmla="*/ 8210 h 192937"/>
                          <a:gd name="connsiteX1" fmla="*/ 180109 w 201058"/>
                          <a:gd name="connsiteY1" fmla="*/ 40537 h 192937"/>
                          <a:gd name="connsiteX2" fmla="*/ 184727 w 201058"/>
                          <a:gd name="connsiteY2" fmla="*/ 114428 h 192937"/>
                          <a:gd name="connsiteX3" fmla="*/ 0 w 201058"/>
                          <a:gd name="connsiteY3" fmla="*/ 192937 h 192937"/>
                          <a:gd name="connsiteX4" fmla="*/ 80818 w 201058"/>
                          <a:gd name="connsiteY4" fmla="*/ 8210 h 192937"/>
                          <a:gd name="connsiteX0" fmla="*/ 80818 w 200291"/>
                          <a:gd name="connsiteY0" fmla="*/ 13671 h 198398"/>
                          <a:gd name="connsiteX1" fmla="*/ 177795 w 200291"/>
                          <a:gd name="connsiteY1" fmla="*/ 20528 h 198398"/>
                          <a:gd name="connsiteX2" fmla="*/ 184727 w 200291"/>
                          <a:gd name="connsiteY2" fmla="*/ 119889 h 198398"/>
                          <a:gd name="connsiteX3" fmla="*/ 0 w 200291"/>
                          <a:gd name="connsiteY3" fmla="*/ 198398 h 198398"/>
                          <a:gd name="connsiteX4" fmla="*/ 80818 w 200291"/>
                          <a:gd name="connsiteY4" fmla="*/ 13671 h 1983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0291" h="198398">
                            <a:moveTo>
                              <a:pt x="80818" y="13671"/>
                            </a:moveTo>
                            <a:cubicBezTo>
                              <a:pt x="110836" y="-11729"/>
                              <a:pt x="160477" y="2825"/>
                              <a:pt x="177795" y="20528"/>
                            </a:cubicBezTo>
                            <a:cubicBezTo>
                              <a:pt x="195113" y="38231"/>
                              <a:pt x="214745" y="94489"/>
                              <a:pt x="184727" y="119889"/>
                            </a:cubicBezTo>
                            <a:lnTo>
                              <a:pt x="0" y="198398"/>
                            </a:lnTo>
                            <a:lnTo>
                              <a:pt x="80818" y="13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zh-CN" altLang="en-US"/>
                      </a:p>
                    </p:txBody>
                  </p:sp>
                </p:grpSp>
                <p:cxnSp>
                  <p:nvCxnSpPr>
                    <p:cNvPr id="198" name="直接连接符 197"/>
                    <p:cNvCxnSpPr/>
                    <p:nvPr/>
                  </p:nvCxnSpPr>
                  <p:spPr>
                    <a:xfrm rot="5400000" flipH="1">
                      <a:off x="56515" y="-55563"/>
                      <a:ext cx="0" cy="111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直接连接符 198"/>
                    <p:cNvCxnSpPr/>
                    <p:nvPr/>
                  </p:nvCxnSpPr>
                  <p:spPr>
                    <a:xfrm rot="5400000" flipH="1">
                      <a:off x="56515" y="158749"/>
                      <a:ext cx="0" cy="1114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6" name="直接连接符 195"/>
                  <p:cNvCxnSpPr/>
                  <p:nvPr/>
                </p:nvCxnSpPr>
                <p:spPr>
                  <a:xfrm rot="5400000" flipH="1">
                    <a:off x="-76201" y="136772"/>
                    <a:ext cx="27354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2" name="直接连接符 191"/>
                <p:cNvCxnSpPr/>
                <p:nvPr/>
              </p:nvCxnSpPr>
              <p:spPr>
                <a:xfrm flipV="1">
                  <a:off x="263492" y="161925"/>
                  <a:ext cx="0" cy="463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 rot="5400000" flipH="1">
                  <a:off x="68230" y="147638"/>
                  <a:ext cx="0" cy="136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 flipH="1" flipV="1">
                  <a:off x="263492" y="209550"/>
                  <a:ext cx="37574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椭圆 189"/>
              <p:cNvSpPr/>
              <p:nvPr/>
            </p:nvSpPr>
            <p:spPr>
              <a:xfrm>
                <a:off x="76200" y="590550"/>
                <a:ext cx="88900" cy="889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026789" y="328332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矩形：小狗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301732" y="328332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四边形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066149" y="328332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三角形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17" name="组合 216"/>
          <p:cNvGrpSpPr>
            <a:grpSpLocks noChangeAspect="1"/>
          </p:cNvGrpSpPr>
          <p:nvPr/>
        </p:nvGrpSpPr>
        <p:grpSpPr>
          <a:xfrm>
            <a:off x="818301" y="4101387"/>
            <a:ext cx="1884044" cy="1317305"/>
            <a:chOff x="0" y="0"/>
            <a:chExt cx="1255712" cy="879475"/>
          </a:xfrm>
        </p:grpSpPr>
        <p:cxnSp>
          <p:nvCxnSpPr>
            <p:cNvPr id="218" name="直接连接符 217"/>
            <p:cNvCxnSpPr/>
            <p:nvPr/>
          </p:nvCxnSpPr>
          <p:spPr>
            <a:xfrm flipH="1">
              <a:off x="90487" y="57150"/>
              <a:ext cx="400050" cy="134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组合 218"/>
            <p:cNvGrpSpPr/>
            <p:nvPr/>
          </p:nvGrpSpPr>
          <p:grpSpPr>
            <a:xfrm rot="766112">
              <a:off x="542862" y="119055"/>
              <a:ext cx="638812" cy="212025"/>
              <a:chOff x="0" y="0"/>
              <a:chExt cx="639233" cy="212025"/>
            </a:xfrm>
          </p:grpSpPr>
          <p:cxnSp>
            <p:nvCxnSpPr>
              <p:cNvPr id="242" name="直接连接符 241"/>
              <p:cNvCxnSpPr/>
              <p:nvPr/>
            </p:nvCxnSpPr>
            <p:spPr>
              <a:xfrm rot="5400000" flipH="1">
                <a:off x="68230" y="-61913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3" name="组合 242"/>
              <p:cNvGrpSpPr/>
              <p:nvPr/>
            </p:nvGrpSpPr>
            <p:grpSpPr>
              <a:xfrm>
                <a:off x="82519" y="0"/>
                <a:ext cx="183109" cy="212025"/>
                <a:chOff x="2" y="0"/>
                <a:chExt cx="197484" cy="273544"/>
              </a:xfrm>
            </p:grpSpPr>
            <p:grpSp>
              <p:nvGrpSpPr>
                <p:cNvPr id="246" name="组合 245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248" name="组合 247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251" name="直接连接符 250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2" name="矩形 251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3" name="任意多边形 252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249" name="直接连接符 248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接连接符 249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7" name="直接连接符 246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4" name="直接连接符 243"/>
              <p:cNvCxnSpPr/>
              <p:nvPr/>
            </p:nvCxnSpPr>
            <p:spPr>
              <a:xfrm flipH="1" flipV="1">
                <a:off x="263492" y="0"/>
                <a:ext cx="37574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 flipV="1">
                <a:off x="263492" y="0"/>
                <a:ext cx="0" cy="466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0" name="直接连接符 219"/>
            <p:cNvCxnSpPr/>
            <p:nvPr/>
          </p:nvCxnSpPr>
          <p:spPr>
            <a:xfrm>
              <a:off x="47625" y="252412"/>
              <a:ext cx="0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1214437" y="252412"/>
              <a:ext cx="0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H="1" flipV="1">
              <a:off x="90487" y="695325"/>
              <a:ext cx="396875" cy="139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组合 222"/>
            <p:cNvGrpSpPr/>
            <p:nvPr/>
          </p:nvGrpSpPr>
          <p:grpSpPr>
            <a:xfrm rot="20877424">
              <a:off x="519112" y="557213"/>
              <a:ext cx="638809" cy="215264"/>
              <a:chOff x="0" y="1"/>
              <a:chExt cx="639233" cy="215867"/>
            </a:xfrm>
          </p:grpSpPr>
          <p:grpSp>
            <p:nvGrpSpPr>
              <p:cNvPr id="230" name="组合 229"/>
              <p:cNvGrpSpPr/>
              <p:nvPr/>
            </p:nvGrpSpPr>
            <p:grpSpPr>
              <a:xfrm flipV="1">
                <a:off x="82519" y="1"/>
                <a:ext cx="182792" cy="211845"/>
                <a:chOff x="2" y="0"/>
                <a:chExt cx="197484" cy="273544"/>
              </a:xfrm>
            </p:grpSpPr>
            <p:grpSp>
              <p:nvGrpSpPr>
                <p:cNvPr id="234" name="组合 233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236" name="组合 235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239" name="直接连接符 238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0" name="矩形 239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1" name="任意多边形 240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237" name="直接连接符 236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直接连接符 237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5" name="直接连接符 234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1" name="直接连接符 230"/>
              <p:cNvCxnSpPr/>
              <p:nvPr/>
            </p:nvCxnSpPr>
            <p:spPr>
              <a:xfrm flipV="1">
                <a:off x="263492" y="161925"/>
                <a:ext cx="0" cy="46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 rot="5400000" flipH="1">
                <a:off x="68230" y="147638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 flipH="1" flipV="1">
                <a:off x="263492" y="209550"/>
                <a:ext cx="375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椭圆 223"/>
            <p:cNvSpPr/>
            <p:nvPr/>
          </p:nvSpPr>
          <p:spPr>
            <a:xfrm>
              <a:off x="0" y="161925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485775" y="0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0" y="623887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466725" y="790575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1166812" y="623887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1166812" y="161925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4" name="组合 253"/>
          <p:cNvGrpSpPr>
            <a:grpSpLocks noChangeAspect="1"/>
          </p:cNvGrpSpPr>
          <p:nvPr/>
        </p:nvGrpSpPr>
        <p:grpSpPr>
          <a:xfrm>
            <a:off x="3733794" y="4134399"/>
            <a:ext cx="2089983" cy="1284293"/>
            <a:chOff x="0" y="0"/>
            <a:chExt cx="1391417" cy="856195"/>
          </a:xfrm>
        </p:grpSpPr>
        <p:cxnSp>
          <p:nvCxnSpPr>
            <p:cNvPr id="255" name="直接连接符 254"/>
            <p:cNvCxnSpPr/>
            <p:nvPr/>
          </p:nvCxnSpPr>
          <p:spPr>
            <a:xfrm flipH="1">
              <a:off x="90487" y="357188"/>
              <a:ext cx="562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椭圆 255"/>
            <p:cNvSpPr/>
            <p:nvPr/>
          </p:nvSpPr>
          <p:spPr>
            <a:xfrm>
              <a:off x="0" y="31908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652462" y="319088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58" name="组合 257"/>
            <p:cNvGrpSpPr/>
            <p:nvPr/>
          </p:nvGrpSpPr>
          <p:grpSpPr>
            <a:xfrm rot="19973074">
              <a:off x="752605" y="171418"/>
              <a:ext cx="638812" cy="212025"/>
              <a:chOff x="0" y="0"/>
              <a:chExt cx="639233" cy="212025"/>
            </a:xfrm>
          </p:grpSpPr>
          <p:cxnSp>
            <p:nvCxnSpPr>
              <p:cNvPr id="279" name="直接连接符 278"/>
              <p:cNvCxnSpPr/>
              <p:nvPr/>
            </p:nvCxnSpPr>
            <p:spPr>
              <a:xfrm rot="5400000" flipH="1">
                <a:off x="68230" y="-61913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0" name="组合 279"/>
              <p:cNvGrpSpPr/>
              <p:nvPr/>
            </p:nvGrpSpPr>
            <p:grpSpPr>
              <a:xfrm>
                <a:off x="82519" y="0"/>
                <a:ext cx="183109" cy="212025"/>
                <a:chOff x="2" y="0"/>
                <a:chExt cx="197484" cy="273544"/>
              </a:xfrm>
            </p:grpSpPr>
            <p:grpSp>
              <p:nvGrpSpPr>
                <p:cNvPr id="283" name="组合 282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285" name="组合 284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288" name="直接连接符 287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9" name="矩形 288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0" name="任意多边形 289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286" name="直接连接符 285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直接连接符 286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4" name="直接连接符 283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直接连接符 280"/>
              <p:cNvCxnSpPr/>
              <p:nvPr/>
            </p:nvCxnSpPr>
            <p:spPr>
              <a:xfrm flipH="1" flipV="1">
                <a:off x="263492" y="0"/>
                <a:ext cx="37574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直接连接符 281"/>
              <p:cNvCxnSpPr/>
              <p:nvPr/>
            </p:nvCxnSpPr>
            <p:spPr>
              <a:xfrm flipV="1">
                <a:off x="263492" y="0"/>
                <a:ext cx="0" cy="466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9" name="椭圆 258"/>
            <p:cNvSpPr/>
            <p:nvPr/>
          </p:nvSpPr>
          <p:spPr>
            <a:xfrm>
              <a:off x="0" y="766763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652462" y="766763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61" name="直接连接符 260"/>
            <p:cNvCxnSpPr/>
            <p:nvPr/>
          </p:nvCxnSpPr>
          <p:spPr>
            <a:xfrm>
              <a:off x="47625" y="395288"/>
              <a:ext cx="0" cy="381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1323975" y="76200"/>
              <a:ext cx="0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 flipH="1">
              <a:off x="90487" y="814388"/>
              <a:ext cx="5626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组合 263"/>
            <p:cNvGrpSpPr/>
            <p:nvPr/>
          </p:nvGrpSpPr>
          <p:grpSpPr>
            <a:xfrm rot="19927588">
              <a:off x="647701" y="452438"/>
              <a:ext cx="639233" cy="215867"/>
              <a:chOff x="0" y="1"/>
              <a:chExt cx="639233" cy="215867"/>
            </a:xfrm>
          </p:grpSpPr>
          <p:grpSp>
            <p:nvGrpSpPr>
              <p:cNvPr id="267" name="组合 266"/>
              <p:cNvGrpSpPr/>
              <p:nvPr/>
            </p:nvGrpSpPr>
            <p:grpSpPr>
              <a:xfrm flipV="1">
                <a:off x="82519" y="1"/>
                <a:ext cx="182792" cy="211845"/>
                <a:chOff x="2" y="0"/>
                <a:chExt cx="197484" cy="273544"/>
              </a:xfrm>
            </p:grpSpPr>
            <p:grpSp>
              <p:nvGrpSpPr>
                <p:cNvPr id="271" name="组合 270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273" name="组合 272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276" name="直接连接符 275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矩形 276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8" name="任意多边形 277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274" name="直接连接符 273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直接连接符 274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2" name="直接连接符 271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8" name="直接连接符 267"/>
              <p:cNvCxnSpPr/>
              <p:nvPr/>
            </p:nvCxnSpPr>
            <p:spPr>
              <a:xfrm flipV="1">
                <a:off x="263492" y="161925"/>
                <a:ext cx="0" cy="46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 rot="5400000" flipH="1">
                <a:off x="68230" y="147638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 flipH="1" flipV="1">
                <a:off x="263492" y="209550"/>
                <a:ext cx="375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椭圆 264"/>
            <p:cNvSpPr/>
            <p:nvPr/>
          </p:nvSpPr>
          <p:spPr>
            <a:xfrm>
              <a:off x="1276350" y="0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276350" y="461963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91" name="组合 290"/>
          <p:cNvGrpSpPr>
            <a:grpSpLocks noChangeAspect="1"/>
          </p:cNvGrpSpPr>
          <p:nvPr/>
        </p:nvGrpSpPr>
        <p:grpSpPr>
          <a:xfrm>
            <a:off x="6601180" y="4080434"/>
            <a:ext cx="1884045" cy="1338258"/>
            <a:chOff x="0" y="0"/>
            <a:chExt cx="1257935" cy="893762"/>
          </a:xfrm>
        </p:grpSpPr>
        <p:cxnSp>
          <p:nvCxnSpPr>
            <p:cNvPr id="292" name="直接连接符 291"/>
            <p:cNvCxnSpPr/>
            <p:nvPr/>
          </p:nvCxnSpPr>
          <p:spPr>
            <a:xfrm flipH="1">
              <a:off x="90488" y="57150"/>
              <a:ext cx="428625" cy="196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椭圆 292"/>
            <p:cNvSpPr/>
            <p:nvPr/>
          </p:nvSpPr>
          <p:spPr>
            <a:xfrm>
              <a:off x="0" y="233362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519113" y="0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95" name="组合 294"/>
            <p:cNvGrpSpPr/>
            <p:nvPr/>
          </p:nvGrpSpPr>
          <p:grpSpPr>
            <a:xfrm rot="1639464">
              <a:off x="518983" y="190468"/>
              <a:ext cx="638812" cy="212025"/>
              <a:chOff x="0" y="0"/>
              <a:chExt cx="639233" cy="212025"/>
            </a:xfrm>
          </p:grpSpPr>
          <p:cxnSp>
            <p:nvCxnSpPr>
              <p:cNvPr id="316" name="直接连接符 315"/>
              <p:cNvCxnSpPr/>
              <p:nvPr/>
            </p:nvCxnSpPr>
            <p:spPr>
              <a:xfrm rot="5400000" flipH="1">
                <a:off x="68230" y="-61913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7" name="组合 316"/>
              <p:cNvGrpSpPr/>
              <p:nvPr/>
            </p:nvGrpSpPr>
            <p:grpSpPr>
              <a:xfrm>
                <a:off x="82519" y="0"/>
                <a:ext cx="183109" cy="212025"/>
                <a:chOff x="2" y="0"/>
                <a:chExt cx="197484" cy="273544"/>
              </a:xfrm>
            </p:grpSpPr>
            <p:grpSp>
              <p:nvGrpSpPr>
                <p:cNvPr id="320" name="组合 319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322" name="组合 321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325" name="直接连接符 324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6" name="矩形 325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7" name="任意多边形 326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323" name="直接连接符 322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直接连接符 323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1" name="直接连接符 320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8" name="直接连接符 317"/>
              <p:cNvCxnSpPr/>
              <p:nvPr/>
            </p:nvCxnSpPr>
            <p:spPr>
              <a:xfrm flipH="1" flipV="1">
                <a:off x="263492" y="0"/>
                <a:ext cx="375741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直接连接符 318"/>
              <p:cNvCxnSpPr/>
              <p:nvPr/>
            </p:nvCxnSpPr>
            <p:spPr>
              <a:xfrm flipV="1">
                <a:off x="263492" y="0"/>
                <a:ext cx="0" cy="466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6" name="椭圆 295"/>
            <p:cNvSpPr/>
            <p:nvPr/>
          </p:nvSpPr>
          <p:spPr>
            <a:xfrm>
              <a:off x="0" y="695325"/>
              <a:ext cx="89492" cy="89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519113" y="485775"/>
              <a:ext cx="88900" cy="88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98" name="直接连接符 297"/>
            <p:cNvCxnSpPr/>
            <p:nvPr/>
          </p:nvCxnSpPr>
          <p:spPr>
            <a:xfrm>
              <a:off x="47625" y="323850"/>
              <a:ext cx="0" cy="381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/>
            <p:cNvCxnSpPr/>
            <p:nvPr/>
          </p:nvCxnSpPr>
          <p:spPr>
            <a:xfrm>
              <a:off x="1181100" y="419100"/>
              <a:ext cx="0" cy="38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/>
            <p:nvPr/>
          </p:nvCxnSpPr>
          <p:spPr>
            <a:xfrm flipH="1">
              <a:off x="90488" y="566737"/>
              <a:ext cx="453172" cy="178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组合 300"/>
            <p:cNvGrpSpPr/>
            <p:nvPr/>
          </p:nvGrpSpPr>
          <p:grpSpPr>
            <a:xfrm rot="1759619">
              <a:off x="619126" y="504826"/>
              <a:ext cx="638809" cy="215264"/>
              <a:chOff x="0" y="1"/>
              <a:chExt cx="639233" cy="215867"/>
            </a:xfrm>
          </p:grpSpPr>
          <p:grpSp>
            <p:nvGrpSpPr>
              <p:cNvPr id="304" name="组合 303"/>
              <p:cNvGrpSpPr/>
              <p:nvPr/>
            </p:nvGrpSpPr>
            <p:grpSpPr>
              <a:xfrm flipV="1">
                <a:off x="82519" y="1"/>
                <a:ext cx="182792" cy="211845"/>
                <a:chOff x="2" y="0"/>
                <a:chExt cx="197484" cy="273544"/>
              </a:xfrm>
            </p:grpSpPr>
            <p:grpSp>
              <p:nvGrpSpPr>
                <p:cNvPr id="308" name="组合 307"/>
                <p:cNvGrpSpPr/>
                <p:nvPr/>
              </p:nvGrpSpPr>
              <p:grpSpPr>
                <a:xfrm>
                  <a:off x="2" y="27234"/>
                  <a:ext cx="197484" cy="214469"/>
                  <a:chOff x="2" y="0"/>
                  <a:chExt cx="197484" cy="214469"/>
                </a:xfrm>
              </p:grpSpPr>
              <p:grpSp>
                <p:nvGrpSpPr>
                  <p:cNvPr id="310" name="组合 309"/>
                  <p:cNvGrpSpPr/>
                  <p:nvPr/>
                </p:nvGrpSpPr>
                <p:grpSpPr>
                  <a:xfrm rot="5400000" flipH="1">
                    <a:off x="13653" y="1586"/>
                    <a:ext cx="170181" cy="197484"/>
                    <a:chOff x="0" y="0"/>
                    <a:chExt cx="244084" cy="261981"/>
                  </a:xfrm>
                </p:grpSpPr>
                <p:cxnSp>
                  <p:nvCxnSpPr>
                    <p:cNvPr id="313" name="直接连接符 312"/>
                    <p:cNvCxnSpPr/>
                    <p:nvPr/>
                  </p:nvCxnSpPr>
                  <p:spPr>
                    <a:xfrm rot="5400000">
                      <a:off x="109800" y="3871"/>
                      <a:ext cx="114388" cy="10664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4" name="矩形 313"/>
                    <p:cNvSpPr/>
                    <p:nvPr/>
                  </p:nvSpPr>
                  <p:spPr>
                    <a:xfrm rot="5400000" flipH="1">
                      <a:off x="47887" y="65784"/>
                      <a:ext cx="148310" cy="24408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5" name="任意多边形 314"/>
                    <p:cNvSpPr/>
                    <p:nvPr/>
                  </p:nvSpPr>
                  <p:spPr>
                    <a:xfrm rot="6723594" flipH="1">
                      <a:off x="138375" y="56258"/>
                      <a:ext cx="69584" cy="61750"/>
                    </a:xfrm>
                    <a:custGeom>
                      <a:avLst/>
                      <a:gdLst>
                        <a:gd name="connsiteX0" fmla="*/ 80818 w 184727"/>
                        <a:gd name="connsiteY0" fmla="*/ 0 h 184727"/>
                        <a:gd name="connsiteX1" fmla="*/ 180109 w 184727"/>
                        <a:gd name="connsiteY1" fmla="*/ 32327 h 184727"/>
                        <a:gd name="connsiteX2" fmla="*/ 184727 w 184727"/>
                        <a:gd name="connsiteY2" fmla="*/ 106218 h 184727"/>
                        <a:gd name="connsiteX3" fmla="*/ 0 w 184727"/>
                        <a:gd name="connsiteY3" fmla="*/ 184727 h 184727"/>
                        <a:gd name="connsiteX4" fmla="*/ 80818 w 184727"/>
                        <a:gd name="connsiteY4" fmla="*/ 0 h 184727"/>
                        <a:gd name="connsiteX0" fmla="*/ 80818 w 184727"/>
                        <a:gd name="connsiteY0" fmla="*/ 8210 h 192937"/>
                        <a:gd name="connsiteX1" fmla="*/ 180109 w 184727"/>
                        <a:gd name="connsiteY1" fmla="*/ 40537 h 192937"/>
                        <a:gd name="connsiteX2" fmla="*/ 184727 w 184727"/>
                        <a:gd name="connsiteY2" fmla="*/ 114428 h 192937"/>
                        <a:gd name="connsiteX3" fmla="*/ 0 w 184727"/>
                        <a:gd name="connsiteY3" fmla="*/ 192937 h 192937"/>
                        <a:gd name="connsiteX4" fmla="*/ 80818 w 184727"/>
                        <a:gd name="connsiteY4" fmla="*/ 8210 h 192937"/>
                        <a:gd name="connsiteX0" fmla="*/ 80818 w 201058"/>
                        <a:gd name="connsiteY0" fmla="*/ 8210 h 192937"/>
                        <a:gd name="connsiteX1" fmla="*/ 180109 w 201058"/>
                        <a:gd name="connsiteY1" fmla="*/ 40537 h 192937"/>
                        <a:gd name="connsiteX2" fmla="*/ 184727 w 201058"/>
                        <a:gd name="connsiteY2" fmla="*/ 114428 h 192937"/>
                        <a:gd name="connsiteX3" fmla="*/ 0 w 201058"/>
                        <a:gd name="connsiteY3" fmla="*/ 192937 h 192937"/>
                        <a:gd name="connsiteX4" fmla="*/ 80818 w 201058"/>
                        <a:gd name="connsiteY4" fmla="*/ 8210 h 192937"/>
                        <a:gd name="connsiteX0" fmla="*/ 80818 w 200291"/>
                        <a:gd name="connsiteY0" fmla="*/ 13671 h 198398"/>
                        <a:gd name="connsiteX1" fmla="*/ 177795 w 200291"/>
                        <a:gd name="connsiteY1" fmla="*/ 20528 h 198398"/>
                        <a:gd name="connsiteX2" fmla="*/ 184727 w 200291"/>
                        <a:gd name="connsiteY2" fmla="*/ 119889 h 198398"/>
                        <a:gd name="connsiteX3" fmla="*/ 0 w 200291"/>
                        <a:gd name="connsiteY3" fmla="*/ 198398 h 198398"/>
                        <a:gd name="connsiteX4" fmla="*/ 80818 w 200291"/>
                        <a:gd name="connsiteY4" fmla="*/ 13671 h 198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291" h="198398">
                          <a:moveTo>
                            <a:pt x="80818" y="13671"/>
                          </a:moveTo>
                          <a:cubicBezTo>
                            <a:pt x="110836" y="-11729"/>
                            <a:pt x="160477" y="2825"/>
                            <a:pt x="177795" y="20528"/>
                          </a:cubicBezTo>
                          <a:cubicBezTo>
                            <a:pt x="195113" y="38231"/>
                            <a:pt x="214745" y="94489"/>
                            <a:pt x="184727" y="119889"/>
                          </a:cubicBezTo>
                          <a:lnTo>
                            <a:pt x="0" y="198398"/>
                          </a:lnTo>
                          <a:lnTo>
                            <a:pt x="80818" y="13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cxnSp>
                <p:nvCxnSpPr>
                  <p:cNvPr id="311" name="直接连接符 310"/>
                  <p:cNvCxnSpPr/>
                  <p:nvPr/>
                </p:nvCxnSpPr>
                <p:spPr>
                  <a:xfrm rot="5400000" flipH="1">
                    <a:off x="56515" y="-55563"/>
                    <a:ext cx="0" cy="1111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直接连接符 311"/>
                  <p:cNvCxnSpPr/>
                  <p:nvPr/>
                </p:nvCxnSpPr>
                <p:spPr>
                  <a:xfrm rot="5400000" flipH="1">
                    <a:off x="56515" y="158749"/>
                    <a:ext cx="0" cy="1114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9" name="直接连接符 308"/>
                <p:cNvCxnSpPr/>
                <p:nvPr/>
              </p:nvCxnSpPr>
              <p:spPr>
                <a:xfrm rot="5400000" flipH="1">
                  <a:off x="-76201" y="136772"/>
                  <a:ext cx="27354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5" name="直接连接符 304"/>
              <p:cNvCxnSpPr/>
              <p:nvPr/>
            </p:nvCxnSpPr>
            <p:spPr>
              <a:xfrm flipV="1">
                <a:off x="263492" y="161925"/>
                <a:ext cx="0" cy="46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接连接符 305"/>
              <p:cNvCxnSpPr/>
              <p:nvPr/>
            </p:nvCxnSpPr>
            <p:spPr>
              <a:xfrm rot="5400000" flipH="1">
                <a:off x="68230" y="147638"/>
                <a:ext cx="0" cy="136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接连接符 306"/>
              <p:cNvCxnSpPr/>
              <p:nvPr/>
            </p:nvCxnSpPr>
            <p:spPr>
              <a:xfrm flipH="1" flipV="1">
                <a:off x="263492" y="209550"/>
                <a:ext cx="375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2" name="椭圆 301"/>
            <p:cNvSpPr/>
            <p:nvPr/>
          </p:nvSpPr>
          <p:spPr>
            <a:xfrm>
              <a:off x="1133475" y="328612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1133475" y="804862"/>
              <a:ext cx="88900" cy="88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28" name="TextBox 327"/>
          <p:cNvSpPr txBox="1"/>
          <p:nvPr/>
        </p:nvSpPr>
        <p:spPr>
          <a:xfrm>
            <a:off x="898549" y="55933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六边形：蜘蛛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3660530" y="559338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一端抬起：竹节虫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6553188" y="559338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中间隆起：</a:t>
            </a:r>
            <a:r>
              <a:rPr lang="zh-CN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尺蠖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36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200" y="152400"/>
            <a:ext cx="3903120" cy="685800"/>
          </a:xfrm>
        </p:spPr>
        <p:txBody>
          <a:bodyPr/>
          <a:lstStyle/>
          <a:p>
            <a:r>
              <a:rPr lang="en-US" altLang="zh-CN" sz="4000" dirty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变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胞机构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55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3710" y="3556401"/>
            <a:ext cx="3068600" cy="2197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3710" y="1098671"/>
            <a:ext cx="3068600" cy="2166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700" y="255270"/>
            <a:ext cx="3810000" cy="634746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 bwMode="auto">
          <a:xfrm>
            <a:off x="4182310" y="3835400"/>
            <a:ext cx="656390" cy="406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51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19CB-AA9C-4C4D-AE21-C3AE77C37222}" type="slidenum">
              <a:rPr lang="en-US" altLang="zh-CN" smtClean="0"/>
              <a:pPr>
                <a:defRPr/>
              </a:pPr>
              <a:t>56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85800" y="292100"/>
            <a:ext cx="7772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3600" kern="0" smtClean="0">
                <a:latin typeface="+mn-lt"/>
                <a:ea typeface="黑体" pitchFamily="49" charset="-122"/>
              </a:rPr>
              <a:t>7 </a:t>
            </a:r>
            <a:r>
              <a:rPr lang="zh-CN" altLang="en-US" sz="3600" kern="0" smtClean="0">
                <a:latin typeface="黑体" pitchFamily="49" charset="-122"/>
                <a:ea typeface="黑体" pitchFamily="49" charset="-122"/>
              </a:rPr>
              <a:t>变胞机构</a:t>
            </a:r>
            <a:endParaRPr lang="zh-CN" altLang="en-US" sz="3600" kern="0" dirty="0"/>
          </a:p>
        </p:txBody>
      </p:sp>
      <p:sp>
        <p:nvSpPr>
          <p:cNvPr id="102" name="矩形 101"/>
          <p:cNvSpPr/>
          <p:nvPr/>
        </p:nvSpPr>
        <p:spPr>
          <a:xfrm>
            <a:off x="523749" y="5543159"/>
            <a:ext cx="81533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每条腿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具有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旋转关节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1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个垂直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转轴旋转关节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形成前后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摆动，</a:t>
            </a:r>
            <a:r>
              <a:rPr lang="en-US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个水平轴的旋转关节形成上下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摆动</a:t>
            </a:r>
            <a:endParaRPr lang="en-US" altLang="zh-CN" sz="2000" dirty="0" smtClean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身体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部分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具有</a:t>
            </a:r>
            <a:r>
              <a:rPr lang="en-US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</a:t>
            </a:r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垂直于身体平面的</a:t>
            </a:r>
            <a:r>
              <a:rPr lang="zh-CN" altLang="en-US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旋转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关节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471" y="3424000"/>
            <a:ext cx="3377882" cy="2119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组合 104"/>
          <p:cNvGrpSpPr>
            <a:grpSpLocks noChangeAspect="1"/>
          </p:cNvGrpSpPr>
          <p:nvPr/>
        </p:nvGrpSpPr>
        <p:grpSpPr>
          <a:xfrm>
            <a:off x="2519703" y="1159732"/>
            <a:ext cx="4054791" cy="2142173"/>
            <a:chOff x="0" y="0"/>
            <a:chExt cx="2989579" cy="1630116"/>
          </a:xfrm>
        </p:grpSpPr>
        <p:grpSp>
          <p:nvGrpSpPr>
            <p:cNvPr id="106" name="组合 105"/>
            <p:cNvGrpSpPr/>
            <p:nvPr/>
          </p:nvGrpSpPr>
          <p:grpSpPr>
            <a:xfrm>
              <a:off x="0" y="0"/>
              <a:ext cx="584835" cy="1630116"/>
              <a:chOff x="0" y="0"/>
              <a:chExt cx="584835" cy="1630116"/>
            </a:xfrm>
          </p:grpSpPr>
          <p:grpSp>
            <p:nvGrpSpPr>
              <p:cNvPr id="142" name="组合 141"/>
              <p:cNvGrpSpPr/>
              <p:nvPr/>
            </p:nvGrpSpPr>
            <p:grpSpPr>
              <a:xfrm>
                <a:off x="0" y="0"/>
                <a:ext cx="584835" cy="1337310"/>
                <a:chOff x="0" y="0"/>
                <a:chExt cx="584835" cy="1337310"/>
              </a:xfrm>
            </p:grpSpPr>
            <p:grpSp>
              <p:nvGrpSpPr>
                <p:cNvPr id="144" name="组合 143"/>
                <p:cNvGrpSpPr/>
                <p:nvPr/>
              </p:nvGrpSpPr>
              <p:grpSpPr>
                <a:xfrm>
                  <a:off x="0" y="0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56" name="椭圆 155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57" name="椭圆 156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58" name="直接连接符 157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组合 144"/>
                <p:cNvGrpSpPr/>
                <p:nvPr/>
              </p:nvGrpSpPr>
              <p:grpSpPr>
                <a:xfrm>
                  <a:off x="0" y="623888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54" name="椭圆 153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55" name="椭圆 154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46" name="组合 145"/>
                <p:cNvGrpSpPr/>
                <p:nvPr/>
              </p:nvGrpSpPr>
              <p:grpSpPr>
                <a:xfrm>
                  <a:off x="0" y="1247775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51" name="椭圆 150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52" name="椭圆 151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53" name="直接连接符 152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7" name="直接连接符 146"/>
                <p:cNvCxnSpPr/>
                <p:nvPr/>
              </p:nvCxnSpPr>
              <p:spPr>
                <a:xfrm flipH="1">
                  <a:off x="42862" y="90488"/>
                  <a:ext cx="0" cy="534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/>
                <p:nvPr/>
              </p:nvCxnSpPr>
              <p:spPr>
                <a:xfrm flipH="1">
                  <a:off x="542925" y="90488"/>
                  <a:ext cx="0" cy="534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/>
              </p:nvCxnSpPr>
              <p:spPr>
                <a:xfrm flipH="1">
                  <a:off x="42862" y="714375"/>
                  <a:ext cx="0" cy="534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/>
                <p:cNvCxnSpPr/>
                <p:nvPr/>
              </p:nvCxnSpPr>
              <p:spPr>
                <a:xfrm flipH="1">
                  <a:off x="542925" y="709613"/>
                  <a:ext cx="0" cy="534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文本框 2"/>
              <p:cNvSpPr txBox="1">
                <a:spLocks noChangeArrowheads="1"/>
              </p:cNvSpPr>
              <p:nvPr/>
            </p:nvSpPr>
            <p:spPr bwMode="auto">
              <a:xfrm>
                <a:off x="80961" y="1366834"/>
                <a:ext cx="423862" cy="2632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矩形</a:t>
                </a: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623888" y="271463"/>
              <a:ext cx="1303653" cy="1347789"/>
              <a:chOff x="0" y="0"/>
              <a:chExt cx="1303653" cy="1348106"/>
            </a:xfrm>
          </p:grpSpPr>
          <p:grpSp>
            <p:nvGrpSpPr>
              <p:cNvPr id="126" name="组合 125"/>
              <p:cNvGrpSpPr/>
              <p:nvPr/>
            </p:nvGrpSpPr>
            <p:grpSpPr>
              <a:xfrm>
                <a:off x="0" y="0"/>
                <a:ext cx="1303653" cy="1046482"/>
                <a:chOff x="0" y="0"/>
                <a:chExt cx="1303973" cy="1046798"/>
              </a:xfrm>
            </p:grpSpPr>
            <p:grpSp>
              <p:nvGrpSpPr>
                <p:cNvPr id="128" name="组合 127"/>
                <p:cNvGrpSpPr/>
                <p:nvPr/>
              </p:nvGrpSpPr>
              <p:grpSpPr>
                <a:xfrm>
                  <a:off x="361950" y="957263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39" name="椭圆 138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40" name="椭圆 139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41" name="直接连接符 140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组合 128"/>
                <p:cNvGrpSpPr/>
                <p:nvPr/>
              </p:nvGrpSpPr>
              <p:grpSpPr>
                <a:xfrm>
                  <a:off x="361950" y="0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36" name="椭圆 135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37" name="椭圆 136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38" name="直接连接符 137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0" name="椭圆 129"/>
                <p:cNvSpPr/>
                <p:nvPr/>
              </p:nvSpPr>
              <p:spPr>
                <a:xfrm>
                  <a:off x="0" y="485775"/>
                  <a:ext cx="89535" cy="8953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1214438" y="485775"/>
                  <a:ext cx="89535" cy="8953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32" name="直接连接符 131"/>
                <p:cNvCxnSpPr/>
                <p:nvPr/>
              </p:nvCxnSpPr>
              <p:spPr>
                <a:xfrm flipV="1">
                  <a:off x="61913" y="90488"/>
                  <a:ext cx="334010" cy="3952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 flipV="1">
                  <a:off x="919163" y="576263"/>
                  <a:ext cx="333375" cy="3816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/>
                <p:cNvCxnSpPr/>
                <p:nvPr/>
              </p:nvCxnSpPr>
              <p:spPr>
                <a:xfrm flipH="1" flipV="1">
                  <a:off x="61913" y="576263"/>
                  <a:ext cx="334010" cy="3956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/>
                <p:cNvCxnSpPr/>
                <p:nvPr/>
              </p:nvCxnSpPr>
              <p:spPr>
                <a:xfrm flipH="1" flipV="1">
                  <a:off x="938213" y="85725"/>
                  <a:ext cx="314324" cy="4000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文本框 2"/>
              <p:cNvSpPr txBox="1">
                <a:spLocks noChangeArrowheads="1"/>
              </p:cNvSpPr>
              <p:nvPr/>
            </p:nvSpPr>
            <p:spPr bwMode="auto">
              <a:xfrm>
                <a:off x="328577" y="1095376"/>
                <a:ext cx="647700" cy="2527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六边形</a:t>
                </a: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1943100" y="252413"/>
              <a:ext cx="1046479" cy="1366520"/>
              <a:chOff x="0" y="0"/>
              <a:chExt cx="1046479" cy="1366838"/>
            </a:xfrm>
          </p:grpSpPr>
          <p:grpSp>
            <p:nvGrpSpPr>
              <p:cNvPr id="109" name="组合 108"/>
              <p:cNvGrpSpPr/>
              <p:nvPr/>
            </p:nvGrpSpPr>
            <p:grpSpPr>
              <a:xfrm>
                <a:off x="0" y="0"/>
                <a:ext cx="1046479" cy="880110"/>
                <a:chOff x="0" y="0"/>
                <a:chExt cx="1046798" cy="880110"/>
              </a:xfrm>
            </p:grpSpPr>
            <p:grpSp>
              <p:nvGrpSpPr>
                <p:cNvPr id="111" name="组合 110"/>
                <p:cNvGrpSpPr/>
                <p:nvPr/>
              </p:nvGrpSpPr>
              <p:grpSpPr>
                <a:xfrm>
                  <a:off x="461963" y="0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23" name="椭圆 122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24" name="椭圆 123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25" name="直接连接符 124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组合 111"/>
                <p:cNvGrpSpPr/>
                <p:nvPr/>
              </p:nvGrpSpPr>
              <p:grpSpPr>
                <a:xfrm>
                  <a:off x="0" y="395287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21" name="椭圆 120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22" name="椭圆 121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13" name="组合 112"/>
                <p:cNvGrpSpPr/>
                <p:nvPr/>
              </p:nvGrpSpPr>
              <p:grpSpPr>
                <a:xfrm>
                  <a:off x="452438" y="790575"/>
                  <a:ext cx="584835" cy="89535"/>
                  <a:chOff x="0" y="0"/>
                  <a:chExt cx="584835" cy="89535"/>
                </a:xfrm>
              </p:grpSpPr>
              <p:sp>
                <p:nvSpPr>
                  <p:cNvPr id="118" name="椭圆 117"/>
                  <p:cNvSpPr/>
                  <p:nvPr/>
                </p:nvSpPr>
                <p:spPr>
                  <a:xfrm>
                    <a:off x="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19" name="椭圆 118"/>
                  <p:cNvSpPr/>
                  <p:nvPr/>
                </p:nvSpPr>
                <p:spPr>
                  <a:xfrm>
                    <a:off x="495300" y="0"/>
                    <a:ext cx="89535" cy="89535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600"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20" name="直接连接符 119"/>
                  <p:cNvCxnSpPr/>
                  <p:nvPr/>
                </p:nvCxnSpPr>
                <p:spPr>
                  <a:xfrm flipV="1">
                    <a:off x="90487" y="47625"/>
                    <a:ext cx="405765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4" name="直接连接符 113"/>
                <p:cNvCxnSpPr/>
                <p:nvPr/>
              </p:nvCxnSpPr>
              <p:spPr>
                <a:xfrm flipH="1">
                  <a:off x="71438" y="85725"/>
                  <a:ext cx="406719" cy="3095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 flipH="1">
                  <a:off x="571500" y="90487"/>
                  <a:ext cx="406719" cy="3095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61913" y="485775"/>
                  <a:ext cx="406400" cy="30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566738" y="490537"/>
                  <a:ext cx="406400" cy="30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文本框 2"/>
              <p:cNvSpPr txBox="1">
                <a:spLocks noChangeArrowheads="1"/>
              </p:cNvSpPr>
              <p:nvPr/>
            </p:nvSpPr>
            <p:spPr bwMode="auto">
              <a:xfrm>
                <a:off x="61894" y="1085150"/>
                <a:ext cx="975063" cy="2816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双平行四边形</a:t>
                </a:r>
              </a:p>
            </p:txBody>
          </p:sp>
        </p:grpSp>
      </p:grpSp>
      <p:pic>
        <p:nvPicPr>
          <p:cNvPr id="159" name="图片 1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9889" y="3424000"/>
            <a:ext cx="3820455" cy="21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98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762000" y="203200"/>
            <a:ext cx="7772400" cy="723900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itchFamily="49" charset="-122"/>
              </a:rPr>
              <a:t>8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微纳机构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82600" y="1054100"/>
            <a:ext cx="8331200" cy="4876800"/>
          </a:xfrm>
        </p:spPr>
        <p:txBody>
          <a:bodyPr/>
          <a:lstStyle/>
          <a:p>
            <a:pPr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ea typeface="黑体" pitchFamily="49" charset="-122"/>
              </a:rPr>
              <a:t>微纳机构：</a:t>
            </a:r>
            <a:r>
              <a:rPr lang="zh-CN" altLang="en-US" sz="2800" smtClean="0">
                <a:ea typeface="黑体" pitchFamily="49" charset="-122"/>
              </a:rPr>
              <a:t>指结构尺寸为微米</a:t>
            </a:r>
            <a:r>
              <a:rPr lang="en-US" altLang="zh-CN" sz="2800" smtClean="0">
                <a:ea typeface="黑体" pitchFamily="49" charset="-122"/>
              </a:rPr>
              <a:t>/</a:t>
            </a:r>
            <a:r>
              <a:rPr lang="zh-CN" altLang="en-US" sz="2800" smtClean="0">
                <a:ea typeface="黑体" pitchFamily="49" charset="-122"/>
              </a:rPr>
              <a:t>纳米</a:t>
            </a:r>
            <a:r>
              <a:rPr lang="en-US" altLang="zh-CN" sz="2800" smtClean="0">
                <a:ea typeface="黑体" pitchFamily="49" charset="-122"/>
              </a:rPr>
              <a:t>(</a:t>
            </a:r>
            <a:r>
              <a:rPr lang="en-US" altLang="zh-CN" sz="2800" smtClean="0">
                <a:ea typeface="黑体" pitchFamily="49" charset="-122"/>
                <a:sym typeface="Symbol" pitchFamily="18" charset="2"/>
              </a:rPr>
              <a:t>m/nm)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的微型机构，或者精度为</a:t>
            </a:r>
            <a:r>
              <a:rPr lang="en-US" altLang="zh-CN" sz="2800" smtClean="0">
                <a:ea typeface="黑体" pitchFamily="49" charset="-122"/>
                <a:sym typeface="Symbol" pitchFamily="18" charset="2"/>
              </a:rPr>
              <a:t>m/nm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的宏观大型机构</a:t>
            </a:r>
            <a:endParaRPr lang="en-US" altLang="zh-CN" sz="2800" smtClean="0">
              <a:ea typeface="黑体" pitchFamily="49" charset="-122"/>
              <a:sym typeface="Symbol" pitchFamily="18" charset="2"/>
            </a:endParaRPr>
          </a:p>
          <a:p>
            <a:pPr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微纳机器人学：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在</a:t>
            </a:r>
            <a:r>
              <a:rPr lang="en-US" altLang="zh-CN" sz="2800" smtClean="0">
                <a:ea typeface="黑体" pitchFamily="49" charset="-122"/>
                <a:sym typeface="Symbol" pitchFamily="18" charset="2"/>
              </a:rPr>
              <a:t>m/nm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级别上对机器人的研究，包括机构、驱动、感知等</a:t>
            </a:r>
            <a:endParaRPr lang="en-US" altLang="zh-CN" sz="2800" smtClean="0">
              <a:ea typeface="黑体" pitchFamily="49" charset="-122"/>
              <a:sym typeface="Symbol" pitchFamily="18" charset="2"/>
            </a:endParaRPr>
          </a:p>
          <a:p>
            <a:pPr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en-US" altLang="zh-CN" sz="280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MEMS</a:t>
            </a:r>
            <a:r>
              <a:rPr lang="zh-CN" altLang="en-US" sz="280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：</a:t>
            </a:r>
            <a:r>
              <a:rPr lang="en-US" altLang="zh-CN" sz="2800" smtClean="0">
                <a:ea typeface="黑体" pitchFamily="49" charset="-122"/>
                <a:sym typeface="Symbol" pitchFamily="18" charset="2"/>
              </a:rPr>
              <a:t>Micro-Electro-Mechanical-System, 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微机电系统，例如</a:t>
            </a:r>
            <a:r>
              <a:rPr lang="en-US" altLang="zh-CN" sz="2800" smtClean="0">
                <a:ea typeface="黑体" pitchFamily="49" charset="-122"/>
                <a:sym typeface="Symbol" pitchFamily="18" charset="2"/>
              </a:rPr>
              <a:t>MEMS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陀螺等</a:t>
            </a:r>
            <a:endParaRPr lang="en-US" altLang="zh-CN" sz="2800" smtClean="0">
              <a:ea typeface="黑体" pitchFamily="49" charset="-122"/>
              <a:sym typeface="Symbol" pitchFamily="18" charset="2"/>
            </a:endParaRPr>
          </a:p>
          <a:p>
            <a:pPr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微纳制造：</a:t>
            </a:r>
            <a:r>
              <a:rPr lang="zh-CN" altLang="en-US" sz="2800" smtClean="0">
                <a:ea typeface="黑体" pitchFamily="49" charset="-122"/>
                <a:sym typeface="Symbol" pitchFamily="18" charset="2"/>
              </a:rPr>
              <a:t>用于制造微型机构，常用的制造技术包括光刻、薄膜积淀、蚀刻和基质去除等</a:t>
            </a:r>
            <a:endParaRPr lang="zh-CN" altLang="en-US" sz="2800" smtClean="0">
              <a:ea typeface="黑体" pitchFamily="49" charset="-122"/>
            </a:endParaRPr>
          </a:p>
        </p:txBody>
      </p:sp>
      <p:pic>
        <p:nvPicPr>
          <p:cNvPr id="1024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89513"/>
            <a:ext cx="27717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3000" y="4960938"/>
            <a:ext cx="49371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762000" y="203200"/>
            <a:ext cx="7772400" cy="723900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黑体" pitchFamily="49" charset="-122"/>
              </a:rPr>
              <a:t>8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微纳机构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82600" y="1016000"/>
            <a:ext cx="8331200" cy="32893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zh-CN" altLang="en-US" sz="2800" dirty="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驱动方式：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静电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(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力小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快速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短距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)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、磁性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(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力小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慢速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中距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)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、压电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(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力大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快速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长距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/</a:t>
            </a:r>
            <a:r>
              <a:rPr lang="zh-CN" altLang="en-US" sz="2400" dirty="0" smtClean="0">
                <a:ea typeface="黑体" pitchFamily="49" charset="-122"/>
                <a:sym typeface="Symbol" pitchFamily="18" charset="2"/>
              </a:rPr>
              <a:t>高精度</a:t>
            </a:r>
            <a:r>
              <a:rPr lang="en-US" altLang="zh-CN" sz="2400" dirty="0" smtClean="0">
                <a:ea typeface="黑体" pitchFamily="49" charset="-122"/>
                <a:sym typeface="Symbol" pitchFamily="18" charset="2"/>
              </a:rPr>
              <a:t>)</a:t>
            </a:r>
            <a:endParaRPr lang="zh-CN" altLang="en-US" sz="2400" dirty="0" smtClean="0">
              <a:ea typeface="黑体" pitchFamily="49" charset="-122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200" y="1920875"/>
            <a:ext cx="803116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200" y="4324350"/>
            <a:ext cx="803116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762000" y="203200"/>
            <a:ext cx="7772400" cy="723900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黑体" pitchFamily="49" charset="-122"/>
              </a:rPr>
              <a:t>8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微纳机构</a:t>
            </a:r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482600" y="1016000"/>
            <a:ext cx="8331200" cy="2095500"/>
          </a:xfrm>
        </p:spPr>
        <p:txBody>
          <a:bodyPr/>
          <a:lstStyle/>
          <a:p>
            <a:pPr algn="just">
              <a:spcBef>
                <a:spcPts val="600"/>
              </a:spcBef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solidFill>
                  <a:srgbClr val="0000CC"/>
                </a:solidFill>
                <a:ea typeface="黑体" pitchFamily="49" charset="-122"/>
                <a:sym typeface="Symbol" pitchFamily="18" charset="2"/>
              </a:rPr>
              <a:t>感知方式：</a:t>
            </a:r>
            <a:r>
              <a:rPr lang="zh-CN" altLang="en-US" sz="2400" smtClean="0">
                <a:ea typeface="黑体" pitchFamily="49" charset="-122"/>
                <a:sym typeface="Symbol" pitchFamily="18" charset="2"/>
              </a:rPr>
              <a:t>光学显微镜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(Optical </a:t>
            </a:r>
            <a:r>
              <a:rPr lang="en-US" altLang="zh-CN" sz="2400" smtClean="0"/>
              <a:t>Microscope)</a:t>
            </a:r>
            <a:r>
              <a:rPr lang="zh-CN" altLang="en-US" sz="2400" smtClean="0">
                <a:ea typeface="黑体" pitchFamily="49" charset="-122"/>
                <a:sym typeface="Symbol" pitchFamily="18" charset="2"/>
              </a:rPr>
              <a:t> 、扫描电子显微镜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(SEM, </a:t>
            </a:r>
            <a:r>
              <a:rPr lang="en-US" altLang="zh-CN" sz="2400" smtClean="0"/>
              <a:t>Scanning Electron Microscope)</a:t>
            </a:r>
            <a:r>
              <a:rPr lang="zh-CN" altLang="en-US" sz="2400" smtClean="0">
                <a:ea typeface="黑体" pitchFamily="49" charset="-122"/>
                <a:sym typeface="Symbol" pitchFamily="18" charset="2"/>
              </a:rPr>
              <a:t>、透射电子显微镜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(TEM, </a:t>
            </a:r>
            <a:r>
              <a:rPr lang="en-US" altLang="zh-CN" sz="2400" smtClean="0"/>
              <a:t>Transmission Electron Microscope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)</a:t>
            </a:r>
            <a:r>
              <a:rPr lang="zh-CN" altLang="en-US" sz="2400" smtClean="0">
                <a:ea typeface="黑体" pitchFamily="49" charset="-122"/>
                <a:sym typeface="Symbol" pitchFamily="18" charset="2"/>
              </a:rPr>
              <a:t>、扫描隧道显微镜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(</a:t>
            </a:r>
            <a:r>
              <a:rPr lang="en-US" altLang="zh-CN" sz="2400" smtClean="0"/>
              <a:t>STM, Scanning Tunneling Microscope)</a:t>
            </a:r>
            <a:r>
              <a:rPr lang="zh-CN" altLang="en-US" sz="2400" smtClean="0">
                <a:ea typeface="黑体" pitchFamily="49" charset="-122"/>
                <a:sym typeface="Symbol" pitchFamily="18" charset="2"/>
              </a:rPr>
              <a:t> 、原子力显微镜</a:t>
            </a:r>
            <a:r>
              <a:rPr lang="en-US" altLang="zh-CN" sz="2400" smtClean="0">
                <a:ea typeface="黑体" pitchFamily="49" charset="-122"/>
                <a:sym typeface="Symbol" pitchFamily="18" charset="2"/>
              </a:rPr>
              <a:t>(</a:t>
            </a:r>
            <a:r>
              <a:rPr lang="en-US" altLang="zh-CN" sz="2400" smtClean="0"/>
              <a:t>AFM, Atomic Force Microscope)</a:t>
            </a:r>
            <a:r>
              <a:rPr lang="zh-CN" altLang="en-US" sz="2400" smtClean="0">
                <a:ea typeface="黑体" pitchFamily="49" charset="-122"/>
              </a:rPr>
              <a:t>等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363" y="3175000"/>
            <a:ext cx="8601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59</a:t>
            </a:fld>
            <a:r>
              <a:rPr lang="en-US" altLang="zh-CN" sz="1400" dirty="0" smtClean="0"/>
              <a:t>/62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6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0075" y="79375"/>
            <a:ext cx="5403850" cy="670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746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741363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itchFamily="49" charset="-122"/>
              </a:rPr>
              <a:t>8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微纳机构</a:t>
            </a:r>
            <a:endParaRPr lang="zh-CN" altLang="en-US" sz="3600" dirty="0" smtClean="0">
              <a:ea typeface="黑体" pitchFamily="49" charset="-122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435975" cy="5495925"/>
          </a:xfrm>
        </p:spPr>
        <p:txBody>
          <a:bodyPr/>
          <a:lstStyle/>
          <a:p>
            <a:pPr>
              <a:buSzPct val="80000"/>
              <a:buFont typeface="Wingdings" pitchFamily="2" charset="2"/>
              <a:buChar char="n"/>
            </a:pPr>
            <a:r>
              <a:rPr lang="zh-CN" altLang="en-US" sz="2800" smtClean="0">
                <a:latin typeface="黑体" pitchFamily="49" charset="-122"/>
                <a:ea typeface="黑体" pitchFamily="49" charset="-122"/>
              </a:rPr>
              <a:t>显微镜：光学显微镜    电子显微镜</a:t>
            </a:r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3975100" y="11557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pic>
        <p:nvPicPr>
          <p:cNvPr id="1331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7" t="894" r="1913" b="12062"/>
          <a:stretch>
            <a:fillRect/>
          </a:stretch>
        </p:blipFill>
        <p:spPr bwMode="auto">
          <a:xfrm>
            <a:off x="2819400" y="1905000"/>
            <a:ext cx="2798763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5" t="2229" r="3705" b="11241"/>
          <a:stretch>
            <a:fillRect/>
          </a:stretch>
        </p:blipFill>
        <p:spPr bwMode="auto">
          <a:xfrm>
            <a:off x="2895600" y="4267200"/>
            <a:ext cx="26670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124200" y="3810000"/>
            <a:ext cx="224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扫描电子显微镜原理</a:t>
            </a:r>
          </a:p>
        </p:txBody>
      </p:sp>
      <p:sp>
        <p:nvSpPr>
          <p:cNvPr id="13322" name="Rectangle 11"/>
          <p:cNvSpPr>
            <a:spLocks noChangeArrowheads="1"/>
          </p:cNvSpPr>
          <p:nvPr/>
        </p:nvSpPr>
        <p:spPr bwMode="auto">
          <a:xfrm>
            <a:off x="3276600" y="6186488"/>
            <a:ext cx="227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SEM</a:t>
            </a:r>
            <a:r>
              <a:rPr lang="zh-CN" altLang="en-US" sz="2400"/>
              <a:t>采集的微观图像</a:t>
            </a:r>
          </a:p>
        </p:txBody>
      </p:sp>
      <p:pic>
        <p:nvPicPr>
          <p:cNvPr id="1332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222"/>
          <a:stretch>
            <a:fillRect/>
          </a:stretch>
        </p:blipFill>
        <p:spPr bwMode="auto">
          <a:xfrm>
            <a:off x="6400800" y="1905000"/>
            <a:ext cx="22098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99" t="2095" r="1303" b="15042"/>
          <a:stretch>
            <a:fillRect/>
          </a:stretch>
        </p:blipFill>
        <p:spPr bwMode="auto">
          <a:xfrm>
            <a:off x="6096000" y="4267200"/>
            <a:ext cx="27178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54" t="22256" r="35811" b="22551"/>
          <a:stretch>
            <a:fillRect/>
          </a:stretch>
        </p:blipFill>
        <p:spPr bwMode="auto">
          <a:xfrm>
            <a:off x="152400" y="19050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8" t="2023" r="55093" b="13841"/>
          <a:stretch>
            <a:fillRect/>
          </a:stretch>
        </p:blipFill>
        <p:spPr bwMode="auto">
          <a:xfrm>
            <a:off x="152400" y="4267200"/>
            <a:ext cx="24384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Rectangle 16"/>
          <p:cNvSpPr>
            <a:spLocks noChangeArrowheads="1"/>
          </p:cNvSpPr>
          <p:nvPr/>
        </p:nvSpPr>
        <p:spPr bwMode="auto">
          <a:xfrm>
            <a:off x="609600" y="3810000"/>
            <a:ext cx="1390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生物显微镜 </a:t>
            </a:r>
          </a:p>
        </p:txBody>
      </p:sp>
      <p:sp>
        <p:nvSpPr>
          <p:cNvPr id="13328" name="Rectangle 17"/>
          <p:cNvSpPr>
            <a:spLocks noChangeArrowheads="1"/>
          </p:cNvSpPr>
          <p:nvPr/>
        </p:nvSpPr>
        <p:spPr bwMode="auto">
          <a:xfrm>
            <a:off x="381000" y="6172200"/>
            <a:ext cx="207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革兰氏菌染色图像 </a:t>
            </a:r>
          </a:p>
        </p:txBody>
      </p:sp>
      <p:sp>
        <p:nvSpPr>
          <p:cNvPr id="13329" name="Rectangle 18"/>
          <p:cNvSpPr>
            <a:spLocks noChangeArrowheads="1"/>
          </p:cNvSpPr>
          <p:nvPr/>
        </p:nvSpPr>
        <p:spPr bwMode="auto">
          <a:xfrm>
            <a:off x="6553200" y="3810000"/>
            <a:ext cx="201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原子力显微镜原理</a:t>
            </a:r>
          </a:p>
        </p:txBody>
      </p:sp>
      <p:sp>
        <p:nvSpPr>
          <p:cNvPr id="13330" name="Rectangle 19"/>
          <p:cNvSpPr>
            <a:spLocks noChangeArrowheads="1"/>
          </p:cNvSpPr>
          <p:nvPr/>
        </p:nvSpPr>
        <p:spPr bwMode="auto">
          <a:xfrm>
            <a:off x="6248400" y="6172200"/>
            <a:ext cx="2266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AFM</a:t>
            </a:r>
            <a:r>
              <a:rPr lang="zh-CN" altLang="en-US" sz="2400"/>
              <a:t>采集的微观图像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60</a:t>
            </a:fld>
            <a:r>
              <a:rPr lang="en-US" altLang="zh-CN" sz="1400" dirty="0" smtClean="0"/>
              <a:t>/62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741363"/>
          </a:xfrm>
        </p:spPr>
        <p:txBody>
          <a:bodyPr/>
          <a:lstStyle/>
          <a:p>
            <a:r>
              <a:rPr lang="en-US" altLang="zh-CN" sz="3600" dirty="0" smtClean="0">
                <a:latin typeface="+mn-lt"/>
                <a:ea typeface="黑体" pitchFamily="49" charset="-122"/>
              </a:rPr>
              <a:t>8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微纳机构</a:t>
            </a:r>
            <a:endParaRPr lang="zh-CN" altLang="en-US" sz="3600" dirty="0" smtClean="0">
              <a:ea typeface="黑体" pitchFamily="49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435975" cy="5495925"/>
          </a:xfrm>
        </p:spPr>
        <p:txBody>
          <a:bodyPr/>
          <a:lstStyle/>
          <a:p>
            <a:pPr>
              <a:buSzPct val="80000"/>
              <a:buFont typeface="Wingdings" pitchFamily="2" charset="2"/>
              <a:buChar char="n"/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微装配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4341" name="Rectangle 15"/>
          <p:cNvSpPr>
            <a:spLocks noChangeArrowheads="1"/>
          </p:cNvSpPr>
          <p:nvPr/>
        </p:nvSpPr>
        <p:spPr bwMode="auto">
          <a:xfrm>
            <a:off x="1152704" y="3867090"/>
            <a:ext cx="18517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精密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装配系统 </a:t>
            </a:r>
          </a:p>
        </p:txBody>
      </p:sp>
      <p:sp>
        <p:nvSpPr>
          <p:cNvPr id="14344" name="Rectangle 21"/>
          <p:cNvSpPr>
            <a:spLocks noChangeArrowheads="1"/>
          </p:cNvSpPr>
          <p:nvPr/>
        </p:nvSpPr>
        <p:spPr bwMode="auto">
          <a:xfrm>
            <a:off x="530155" y="6156134"/>
            <a:ext cx="31341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微球与柱腔自动装配系统 </a:t>
            </a:r>
          </a:p>
        </p:txBody>
      </p:sp>
      <p:pic>
        <p:nvPicPr>
          <p:cNvPr id="14345" name="Picture 22" descr="Fig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76400"/>
            <a:ext cx="40386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6" name="Group 23"/>
          <p:cNvGrpSpPr>
            <a:grpSpLocks/>
          </p:cNvGrpSpPr>
          <p:nvPr/>
        </p:nvGrpSpPr>
        <p:grpSpPr bwMode="auto">
          <a:xfrm>
            <a:off x="4114800" y="4267200"/>
            <a:ext cx="4038600" cy="2133600"/>
            <a:chOff x="6134" y="3783"/>
            <a:chExt cx="3789" cy="2438"/>
          </a:xfrm>
        </p:grpSpPr>
        <p:pic>
          <p:nvPicPr>
            <p:cNvPr id="14348" name="Picture 24" descr="Fig4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" y="3783"/>
              <a:ext cx="3789" cy="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9" name="Text Box 25"/>
            <p:cNvSpPr txBox="1">
              <a:spLocks noChangeArrowheads="1"/>
            </p:cNvSpPr>
            <p:nvPr/>
          </p:nvSpPr>
          <p:spPr bwMode="auto">
            <a:xfrm>
              <a:off x="9075" y="3871"/>
              <a:ext cx="748" cy="3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黑体" pitchFamily="49" charset="-122"/>
                </a:rPr>
                <a:t>反射镜</a:t>
              </a:r>
            </a:p>
          </p:txBody>
        </p:sp>
        <p:sp>
          <p:nvSpPr>
            <p:cNvPr id="14350" name="Line 26"/>
            <p:cNvSpPr>
              <a:spLocks noChangeShapeType="1"/>
            </p:cNvSpPr>
            <p:nvPr/>
          </p:nvSpPr>
          <p:spPr bwMode="auto">
            <a:xfrm flipH="1">
              <a:off x="8998" y="4190"/>
              <a:ext cx="418" cy="45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1" name="Line 27"/>
            <p:cNvSpPr>
              <a:spLocks noChangeShapeType="1"/>
            </p:cNvSpPr>
            <p:nvPr/>
          </p:nvSpPr>
          <p:spPr bwMode="auto">
            <a:xfrm flipH="1">
              <a:off x="8470" y="4201"/>
              <a:ext cx="946" cy="138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Line 28"/>
            <p:cNvSpPr>
              <a:spLocks noChangeShapeType="1"/>
            </p:cNvSpPr>
            <p:nvPr/>
          </p:nvSpPr>
          <p:spPr bwMode="auto">
            <a:xfrm flipH="1">
              <a:off x="7524" y="4201"/>
              <a:ext cx="1881" cy="11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Line 29"/>
            <p:cNvSpPr>
              <a:spLocks noChangeShapeType="1"/>
            </p:cNvSpPr>
            <p:nvPr/>
          </p:nvSpPr>
          <p:spPr bwMode="auto">
            <a:xfrm flipH="1">
              <a:off x="7018" y="4190"/>
              <a:ext cx="2387" cy="5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7" name="Rectangle 30"/>
          <p:cNvSpPr>
            <a:spLocks noChangeArrowheads="1"/>
          </p:cNvSpPr>
          <p:nvPr/>
        </p:nvSpPr>
        <p:spPr bwMode="auto">
          <a:xfrm>
            <a:off x="8305800" y="1522979"/>
            <a:ext cx="3810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自由度对准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微装配机器人系统 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F6ECE3-B756-41DD-99ED-2F906276EBDF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61</a:t>
            </a:fld>
            <a:r>
              <a:rPr lang="en-US" altLang="zh-CN" sz="1400" dirty="0" smtClean="0"/>
              <a:t>/62</a:t>
            </a:r>
          </a:p>
        </p:txBody>
      </p:sp>
      <p:pic>
        <p:nvPicPr>
          <p:cNvPr id="19" name="Picture 119" descr="1537673395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894" y="1676400"/>
            <a:ext cx="3287773" cy="220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8" descr="1537663976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155" y="4387673"/>
            <a:ext cx="3177249" cy="176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CA1A56-DAA3-40F1-92DD-0229B30FDFBD}" type="slidenum">
              <a:rPr lang="en-US" altLang="zh-CN" sz="1400" smtClean="0"/>
              <a:pPr eaLnBrk="1" hangingPunct="1">
                <a:spcBef>
                  <a:spcPct val="0"/>
                </a:spcBef>
                <a:buFontTx/>
                <a:buNone/>
              </a:pPr>
              <a:t>62</a:t>
            </a:fld>
            <a:r>
              <a:rPr lang="en-US" altLang="zh-CN" sz="1400" dirty="0" smtClean="0"/>
              <a:t>/62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524000"/>
          </a:xfrm>
        </p:spPr>
        <p:txBody>
          <a:bodyPr/>
          <a:lstStyle/>
          <a:p>
            <a:pPr eaLnBrk="1" hangingPunct="1"/>
            <a:r>
              <a:rPr lang="en-US" altLang="zh-CN" sz="6600" smtClean="0">
                <a:latin typeface="Monotype Corsiva" pitchFamily="66" charset="0"/>
              </a:rPr>
              <a:t>THANK YOU</a:t>
            </a:r>
          </a:p>
        </p:txBody>
      </p:sp>
      <p:sp>
        <p:nvSpPr>
          <p:cNvPr id="2" name="矩形 1"/>
          <p:cNvSpPr/>
          <p:nvPr/>
        </p:nvSpPr>
        <p:spPr>
          <a:xfrm>
            <a:off x="567890" y="2437378"/>
            <a:ext cx="81140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习题</a:t>
            </a:r>
            <a:r>
              <a:rPr lang="en-US" altLang="zh-CN" dirty="0"/>
              <a:t>2.4</a:t>
            </a:r>
            <a:r>
              <a:rPr lang="zh-CN" altLang="zh-CN" dirty="0"/>
              <a:t>：什么样的机构是串联机构？串联机构的手臂式球面坐标机器人、</a:t>
            </a:r>
            <a:r>
              <a:rPr lang="en-US" altLang="zh-CN" dirty="0"/>
              <a:t>SCARA</a:t>
            </a:r>
            <a:r>
              <a:rPr lang="zh-CN" altLang="zh-CN" dirty="0"/>
              <a:t>结构的柱面坐标机器人、直角坐标机器人各有什么特点？</a:t>
            </a:r>
          </a:p>
          <a:p>
            <a:r>
              <a:rPr lang="zh-CN" altLang="zh-CN" dirty="0"/>
              <a:t>习题</a:t>
            </a:r>
            <a:r>
              <a:rPr lang="en-US" altLang="zh-CN" dirty="0"/>
              <a:t>2.5</a:t>
            </a:r>
            <a:r>
              <a:rPr lang="zh-CN" altLang="zh-CN" dirty="0"/>
              <a:t>：什么样的机构是并联机构？常见的</a:t>
            </a:r>
            <a:r>
              <a:rPr lang="en-US" altLang="zh-CN" dirty="0"/>
              <a:t>3</a:t>
            </a:r>
            <a:r>
              <a:rPr lang="zh-CN" altLang="zh-CN" dirty="0"/>
              <a:t>自由度平面并联机构具有哪几种形式？常见的三维并联机构具有哪几种形式？ </a:t>
            </a:r>
          </a:p>
          <a:p>
            <a:r>
              <a:rPr lang="zh-CN" altLang="zh-CN" dirty="0"/>
              <a:t>习题</a:t>
            </a:r>
            <a:r>
              <a:rPr lang="en-US" altLang="zh-CN" dirty="0"/>
              <a:t>2.6</a:t>
            </a:r>
            <a:r>
              <a:rPr lang="zh-CN" altLang="zh-CN" dirty="0"/>
              <a:t>：什么是轮式机构？轮式机构分为几种形式？轮式机构具有什么特点？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圆角矩形 37890"/>
          <p:cNvSpPr/>
          <p:nvPr/>
        </p:nvSpPr>
        <p:spPr bwMode="auto">
          <a:xfrm>
            <a:off x="529376" y="5484686"/>
            <a:ext cx="8243352" cy="1200329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89" name="圆角矩形 37888"/>
          <p:cNvSpPr/>
          <p:nvPr/>
        </p:nvSpPr>
        <p:spPr bwMode="auto">
          <a:xfrm>
            <a:off x="515771" y="1146201"/>
            <a:ext cx="8256956" cy="8309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7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2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串联机构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5770" y="1146201"/>
            <a:ext cx="825695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串联机构是指不同关节之间为串联，不同连杆之间为串联的机构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zh-CN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球面坐标机器人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柱面坐标机器人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直角坐标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机器人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87223" y="2654298"/>
            <a:ext cx="3757613" cy="2661284"/>
            <a:chOff x="0" y="0"/>
            <a:chExt cx="2506178" cy="1776329"/>
          </a:xfrm>
        </p:grpSpPr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541421" y="296781"/>
              <a:ext cx="1784988" cy="1479548"/>
              <a:chOff x="0" y="1"/>
              <a:chExt cx="1189991" cy="98682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49099" y="4763"/>
                <a:ext cx="800735" cy="595492"/>
                <a:chOff x="-3313" y="0"/>
                <a:chExt cx="800735" cy="595750"/>
              </a:xfrm>
            </p:grpSpPr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-3313" y="411023"/>
                  <a:ext cx="0" cy="18472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242888" y="0"/>
                  <a:ext cx="13843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63" name="椭圆 62"/>
                <p:cNvSpPr/>
                <p:nvPr/>
              </p:nvSpPr>
              <p:spPr>
                <a:xfrm>
                  <a:off x="461963" y="52387"/>
                  <a:ext cx="71755" cy="71755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692012" y="19050"/>
                  <a:ext cx="10541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16" name="组合 15"/>
              <p:cNvGrpSpPr/>
              <p:nvPr/>
            </p:nvGrpSpPr>
            <p:grpSpPr>
              <a:xfrm>
                <a:off x="0" y="1"/>
                <a:ext cx="1189991" cy="986822"/>
                <a:chOff x="0" y="1"/>
                <a:chExt cx="1190307" cy="986822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0" y="935038"/>
                  <a:ext cx="195942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grpSp>
              <p:nvGrpSpPr>
                <p:cNvPr id="18" name="组合 17"/>
                <p:cNvGrpSpPr/>
                <p:nvPr/>
              </p:nvGrpSpPr>
              <p:grpSpPr>
                <a:xfrm>
                  <a:off x="0" y="937928"/>
                  <a:ext cx="185420" cy="48895"/>
                  <a:chOff x="0" y="-87597"/>
                  <a:chExt cx="185737" cy="48895"/>
                </a:xfrm>
              </p:grpSpPr>
              <p:cxnSp>
                <p:nvCxnSpPr>
                  <p:cNvPr id="56" name="直接连接符 55"/>
                  <p:cNvCxnSpPr/>
                  <p:nvPr/>
                </p:nvCxnSpPr>
                <p:spPr>
                  <a:xfrm flipH="1">
                    <a:off x="0" y="-87597"/>
                    <a:ext cx="38100" cy="4889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76200" y="-87597"/>
                    <a:ext cx="38100" cy="4889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113556" y="-87597"/>
                    <a:ext cx="38100" cy="4889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 flipH="1">
                    <a:off x="38100" y="-87597"/>
                    <a:ext cx="38100" cy="4889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 flipH="1">
                    <a:off x="147637" y="-87597"/>
                    <a:ext cx="38100" cy="4889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" name="椭圆 18"/>
                <p:cNvSpPr/>
                <p:nvPr/>
              </p:nvSpPr>
              <p:spPr>
                <a:xfrm>
                  <a:off x="63778" y="268288"/>
                  <a:ext cx="71755" cy="71755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20" name="直接连接符 19"/>
                <p:cNvCxnSpPr>
                  <a:endCxn id="21" idx="3"/>
                </p:cNvCxnSpPr>
                <p:nvPr/>
              </p:nvCxnSpPr>
              <p:spPr>
                <a:xfrm flipV="1">
                  <a:off x="114300" y="124743"/>
                  <a:ext cx="91469" cy="14606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sp>
              <p:nvSpPr>
                <p:cNvPr id="21" name="椭圆 20"/>
                <p:cNvSpPr/>
                <p:nvPr/>
              </p:nvSpPr>
              <p:spPr>
                <a:xfrm>
                  <a:off x="195262" y="63500"/>
                  <a:ext cx="71755" cy="71755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38100" y="477838"/>
                  <a:ext cx="212090" cy="457200"/>
                  <a:chOff x="0" y="0"/>
                  <a:chExt cx="212090" cy="457200"/>
                </a:xfrm>
              </p:grpSpPr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0" y="0"/>
                    <a:ext cx="212090" cy="457200"/>
                    <a:chOff x="0" y="0"/>
                    <a:chExt cx="212147" cy="457200"/>
                  </a:xfrm>
                </p:grpSpPr>
                <p:sp>
                  <p:nvSpPr>
                    <p:cNvPr id="51" name="矩形 50"/>
                    <p:cNvSpPr/>
                    <p:nvPr/>
                  </p:nvSpPr>
                  <p:spPr>
                    <a:xfrm>
                      <a:off x="0" y="103909"/>
                      <a:ext cx="119380" cy="206375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lt"/>
                        <a:ea typeface="黑体" panose="02010609060101010101" pitchFamily="49" charset="-122"/>
                      </a:endParaRPr>
                    </a:p>
                  </p:txBody>
                </p: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60036" y="0"/>
                      <a:ext cx="0" cy="45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0" y="339436"/>
                      <a:ext cx="11938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>
                      <a:off x="0" y="76200"/>
                      <a:ext cx="11938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" name="直接连接符 54"/>
                    <p:cNvCxnSpPr/>
                    <p:nvPr/>
                  </p:nvCxnSpPr>
                  <p:spPr>
                    <a:xfrm flipH="1">
                      <a:off x="120072" y="119069"/>
                      <a:ext cx="92075" cy="9017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50" name="任意多边形 49"/>
                  <p:cNvSpPr/>
                  <p:nvPr/>
                </p:nvSpPr>
                <p:spPr>
                  <a:xfrm rot="20276406">
                    <a:off x="115454" y="136236"/>
                    <a:ext cx="55995" cy="52210"/>
                  </a:xfrm>
                  <a:custGeom>
                    <a:avLst/>
                    <a:gdLst>
                      <a:gd name="connsiteX0" fmla="*/ 80818 w 184727"/>
                      <a:gd name="connsiteY0" fmla="*/ 0 h 184727"/>
                      <a:gd name="connsiteX1" fmla="*/ 180109 w 184727"/>
                      <a:gd name="connsiteY1" fmla="*/ 32327 h 184727"/>
                      <a:gd name="connsiteX2" fmla="*/ 184727 w 184727"/>
                      <a:gd name="connsiteY2" fmla="*/ 106218 h 184727"/>
                      <a:gd name="connsiteX3" fmla="*/ 0 w 184727"/>
                      <a:gd name="connsiteY3" fmla="*/ 184727 h 184727"/>
                      <a:gd name="connsiteX4" fmla="*/ 80818 w 184727"/>
                      <a:gd name="connsiteY4" fmla="*/ 0 h 184727"/>
                      <a:gd name="connsiteX0" fmla="*/ 80818 w 184727"/>
                      <a:gd name="connsiteY0" fmla="*/ 8210 h 192937"/>
                      <a:gd name="connsiteX1" fmla="*/ 180109 w 184727"/>
                      <a:gd name="connsiteY1" fmla="*/ 40537 h 192937"/>
                      <a:gd name="connsiteX2" fmla="*/ 184727 w 184727"/>
                      <a:gd name="connsiteY2" fmla="*/ 114428 h 192937"/>
                      <a:gd name="connsiteX3" fmla="*/ 0 w 184727"/>
                      <a:gd name="connsiteY3" fmla="*/ 192937 h 192937"/>
                      <a:gd name="connsiteX4" fmla="*/ 80818 w 184727"/>
                      <a:gd name="connsiteY4" fmla="*/ 8210 h 192937"/>
                      <a:gd name="connsiteX0" fmla="*/ 80818 w 201058"/>
                      <a:gd name="connsiteY0" fmla="*/ 8210 h 192937"/>
                      <a:gd name="connsiteX1" fmla="*/ 180109 w 201058"/>
                      <a:gd name="connsiteY1" fmla="*/ 40537 h 192937"/>
                      <a:gd name="connsiteX2" fmla="*/ 184727 w 201058"/>
                      <a:gd name="connsiteY2" fmla="*/ 114428 h 192937"/>
                      <a:gd name="connsiteX3" fmla="*/ 0 w 201058"/>
                      <a:gd name="connsiteY3" fmla="*/ 192937 h 192937"/>
                      <a:gd name="connsiteX4" fmla="*/ 80818 w 201058"/>
                      <a:gd name="connsiteY4" fmla="*/ 8210 h 192937"/>
                      <a:gd name="connsiteX0" fmla="*/ 80818 w 200291"/>
                      <a:gd name="connsiteY0" fmla="*/ 13671 h 198398"/>
                      <a:gd name="connsiteX1" fmla="*/ 177795 w 200291"/>
                      <a:gd name="connsiteY1" fmla="*/ 20528 h 198398"/>
                      <a:gd name="connsiteX2" fmla="*/ 184727 w 200291"/>
                      <a:gd name="connsiteY2" fmla="*/ 119889 h 198398"/>
                      <a:gd name="connsiteX3" fmla="*/ 0 w 200291"/>
                      <a:gd name="connsiteY3" fmla="*/ 198398 h 198398"/>
                      <a:gd name="connsiteX4" fmla="*/ 80818 w 200291"/>
                      <a:gd name="connsiteY4" fmla="*/ 13671 h 198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91" h="198398">
                        <a:moveTo>
                          <a:pt x="80818" y="13671"/>
                        </a:moveTo>
                        <a:cubicBezTo>
                          <a:pt x="110836" y="-11729"/>
                          <a:pt x="160477" y="2825"/>
                          <a:pt x="177795" y="20528"/>
                        </a:cubicBezTo>
                        <a:cubicBezTo>
                          <a:pt x="195113" y="38231"/>
                          <a:pt x="214745" y="94489"/>
                          <a:pt x="184727" y="119889"/>
                        </a:cubicBezTo>
                        <a:lnTo>
                          <a:pt x="0" y="198398"/>
                        </a:lnTo>
                        <a:lnTo>
                          <a:pt x="80818" y="13671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 rot="16200000" flipV="1">
                  <a:off x="357188" y="-88900"/>
                  <a:ext cx="138430" cy="316231"/>
                  <a:chOff x="0" y="0"/>
                  <a:chExt cx="212090" cy="457200"/>
                </a:xfrm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0" y="0"/>
                    <a:ext cx="212090" cy="457200"/>
                    <a:chOff x="0" y="0"/>
                    <a:chExt cx="212147" cy="457200"/>
                  </a:xfrm>
                </p:grpSpPr>
                <p:sp>
                  <p:nvSpPr>
                    <p:cNvPr id="44" name="矩形 43"/>
                    <p:cNvSpPr/>
                    <p:nvPr/>
                  </p:nvSpPr>
                  <p:spPr>
                    <a:xfrm>
                      <a:off x="0" y="103909"/>
                      <a:ext cx="119380" cy="206375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lt"/>
                        <a:ea typeface="黑体" panose="02010609060101010101" pitchFamily="49" charset="-122"/>
                      </a:endParaRPr>
                    </a:p>
                  </p:txBody>
                </p: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60036" y="0"/>
                      <a:ext cx="0" cy="45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0" y="339436"/>
                      <a:ext cx="11938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0" y="76200"/>
                      <a:ext cx="11938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 flipH="1">
                      <a:off x="120072" y="122382"/>
                      <a:ext cx="92075" cy="9017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43" name="任意多边形 42"/>
                  <p:cNvSpPr/>
                  <p:nvPr/>
                </p:nvSpPr>
                <p:spPr>
                  <a:xfrm rot="20276406">
                    <a:off x="115454" y="136236"/>
                    <a:ext cx="55995" cy="52210"/>
                  </a:xfrm>
                  <a:custGeom>
                    <a:avLst/>
                    <a:gdLst>
                      <a:gd name="connsiteX0" fmla="*/ 80818 w 184727"/>
                      <a:gd name="connsiteY0" fmla="*/ 0 h 184727"/>
                      <a:gd name="connsiteX1" fmla="*/ 180109 w 184727"/>
                      <a:gd name="connsiteY1" fmla="*/ 32327 h 184727"/>
                      <a:gd name="connsiteX2" fmla="*/ 184727 w 184727"/>
                      <a:gd name="connsiteY2" fmla="*/ 106218 h 184727"/>
                      <a:gd name="connsiteX3" fmla="*/ 0 w 184727"/>
                      <a:gd name="connsiteY3" fmla="*/ 184727 h 184727"/>
                      <a:gd name="connsiteX4" fmla="*/ 80818 w 184727"/>
                      <a:gd name="connsiteY4" fmla="*/ 0 h 184727"/>
                      <a:gd name="connsiteX0" fmla="*/ 80818 w 184727"/>
                      <a:gd name="connsiteY0" fmla="*/ 8210 h 192937"/>
                      <a:gd name="connsiteX1" fmla="*/ 180109 w 184727"/>
                      <a:gd name="connsiteY1" fmla="*/ 40537 h 192937"/>
                      <a:gd name="connsiteX2" fmla="*/ 184727 w 184727"/>
                      <a:gd name="connsiteY2" fmla="*/ 114428 h 192937"/>
                      <a:gd name="connsiteX3" fmla="*/ 0 w 184727"/>
                      <a:gd name="connsiteY3" fmla="*/ 192937 h 192937"/>
                      <a:gd name="connsiteX4" fmla="*/ 80818 w 184727"/>
                      <a:gd name="connsiteY4" fmla="*/ 8210 h 192937"/>
                      <a:gd name="connsiteX0" fmla="*/ 80818 w 201058"/>
                      <a:gd name="connsiteY0" fmla="*/ 8210 h 192937"/>
                      <a:gd name="connsiteX1" fmla="*/ 180109 w 201058"/>
                      <a:gd name="connsiteY1" fmla="*/ 40537 h 192937"/>
                      <a:gd name="connsiteX2" fmla="*/ 184727 w 201058"/>
                      <a:gd name="connsiteY2" fmla="*/ 114428 h 192937"/>
                      <a:gd name="connsiteX3" fmla="*/ 0 w 201058"/>
                      <a:gd name="connsiteY3" fmla="*/ 192937 h 192937"/>
                      <a:gd name="connsiteX4" fmla="*/ 80818 w 201058"/>
                      <a:gd name="connsiteY4" fmla="*/ 8210 h 192937"/>
                      <a:gd name="connsiteX0" fmla="*/ 80818 w 200291"/>
                      <a:gd name="connsiteY0" fmla="*/ 13671 h 198398"/>
                      <a:gd name="connsiteX1" fmla="*/ 177795 w 200291"/>
                      <a:gd name="connsiteY1" fmla="*/ 20528 h 198398"/>
                      <a:gd name="connsiteX2" fmla="*/ 184727 w 200291"/>
                      <a:gd name="connsiteY2" fmla="*/ 119889 h 198398"/>
                      <a:gd name="connsiteX3" fmla="*/ 0 w 200291"/>
                      <a:gd name="connsiteY3" fmla="*/ 198398 h 198398"/>
                      <a:gd name="connsiteX4" fmla="*/ 80818 w 200291"/>
                      <a:gd name="connsiteY4" fmla="*/ 13671 h 198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91" h="198398">
                        <a:moveTo>
                          <a:pt x="80818" y="13671"/>
                        </a:moveTo>
                        <a:cubicBezTo>
                          <a:pt x="110836" y="-11729"/>
                          <a:pt x="160477" y="2825"/>
                          <a:pt x="177795" y="20528"/>
                        </a:cubicBezTo>
                        <a:cubicBezTo>
                          <a:pt x="195113" y="38231"/>
                          <a:pt x="214745" y="94489"/>
                          <a:pt x="184727" y="119889"/>
                        </a:cubicBezTo>
                        <a:lnTo>
                          <a:pt x="0" y="198398"/>
                        </a:lnTo>
                        <a:lnTo>
                          <a:pt x="80818" y="13671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4" name="组合 23"/>
                <p:cNvGrpSpPr/>
                <p:nvPr/>
              </p:nvGrpSpPr>
              <p:grpSpPr>
                <a:xfrm rot="16200000" flipV="1">
                  <a:off x="842963" y="-41275"/>
                  <a:ext cx="100965" cy="227329"/>
                  <a:chOff x="0" y="0"/>
                  <a:chExt cx="212090" cy="457200"/>
                </a:xfrm>
              </p:grpSpPr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0" y="0"/>
                    <a:ext cx="212090" cy="457200"/>
                    <a:chOff x="0" y="0"/>
                    <a:chExt cx="212147" cy="457200"/>
                  </a:xfrm>
                </p:grpSpPr>
                <p:sp>
                  <p:nvSpPr>
                    <p:cNvPr id="37" name="矩形 36"/>
                    <p:cNvSpPr/>
                    <p:nvPr/>
                  </p:nvSpPr>
                  <p:spPr>
                    <a:xfrm>
                      <a:off x="0" y="103909"/>
                      <a:ext cx="119380" cy="206375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+mn-lt"/>
                        <a:ea typeface="黑体" panose="02010609060101010101" pitchFamily="49" charset="-122"/>
                      </a:endParaRPr>
                    </a:p>
                  </p:txBody>
                </p: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60036" y="0"/>
                      <a:ext cx="0" cy="45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1" y="346100"/>
                      <a:ext cx="119379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0" y="76200"/>
                      <a:ext cx="11938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 flipH="1">
                      <a:off x="120072" y="122382"/>
                      <a:ext cx="92075" cy="9017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36" name="任意多边形 35"/>
                  <p:cNvSpPr/>
                  <p:nvPr/>
                </p:nvSpPr>
                <p:spPr>
                  <a:xfrm rot="20276406">
                    <a:off x="115454" y="136236"/>
                    <a:ext cx="55995" cy="52210"/>
                  </a:xfrm>
                  <a:custGeom>
                    <a:avLst/>
                    <a:gdLst>
                      <a:gd name="connsiteX0" fmla="*/ 80818 w 184727"/>
                      <a:gd name="connsiteY0" fmla="*/ 0 h 184727"/>
                      <a:gd name="connsiteX1" fmla="*/ 180109 w 184727"/>
                      <a:gd name="connsiteY1" fmla="*/ 32327 h 184727"/>
                      <a:gd name="connsiteX2" fmla="*/ 184727 w 184727"/>
                      <a:gd name="connsiteY2" fmla="*/ 106218 h 184727"/>
                      <a:gd name="connsiteX3" fmla="*/ 0 w 184727"/>
                      <a:gd name="connsiteY3" fmla="*/ 184727 h 184727"/>
                      <a:gd name="connsiteX4" fmla="*/ 80818 w 184727"/>
                      <a:gd name="connsiteY4" fmla="*/ 0 h 184727"/>
                      <a:gd name="connsiteX0" fmla="*/ 80818 w 184727"/>
                      <a:gd name="connsiteY0" fmla="*/ 8210 h 192937"/>
                      <a:gd name="connsiteX1" fmla="*/ 180109 w 184727"/>
                      <a:gd name="connsiteY1" fmla="*/ 40537 h 192937"/>
                      <a:gd name="connsiteX2" fmla="*/ 184727 w 184727"/>
                      <a:gd name="connsiteY2" fmla="*/ 114428 h 192937"/>
                      <a:gd name="connsiteX3" fmla="*/ 0 w 184727"/>
                      <a:gd name="connsiteY3" fmla="*/ 192937 h 192937"/>
                      <a:gd name="connsiteX4" fmla="*/ 80818 w 184727"/>
                      <a:gd name="connsiteY4" fmla="*/ 8210 h 192937"/>
                      <a:gd name="connsiteX0" fmla="*/ 80818 w 201058"/>
                      <a:gd name="connsiteY0" fmla="*/ 8210 h 192937"/>
                      <a:gd name="connsiteX1" fmla="*/ 180109 w 201058"/>
                      <a:gd name="connsiteY1" fmla="*/ 40537 h 192937"/>
                      <a:gd name="connsiteX2" fmla="*/ 184727 w 201058"/>
                      <a:gd name="connsiteY2" fmla="*/ 114428 h 192937"/>
                      <a:gd name="connsiteX3" fmla="*/ 0 w 201058"/>
                      <a:gd name="connsiteY3" fmla="*/ 192937 h 192937"/>
                      <a:gd name="connsiteX4" fmla="*/ 80818 w 201058"/>
                      <a:gd name="connsiteY4" fmla="*/ 8210 h 192937"/>
                      <a:gd name="connsiteX0" fmla="*/ 80818 w 200291"/>
                      <a:gd name="connsiteY0" fmla="*/ 13671 h 198398"/>
                      <a:gd name="connsiteX1" fmla="*/ 177795 w 200291"/>
                      <a:gd name="connsiteY1" fmla="*/ 20528 h 198398"/>
                      <a:gd name="connsiteX2" fmla="*/ 184727 w 200291"/>
                      <a:gd name="connsiteY2" fmla="*/ 119889 h 198398"/>
                      <a:gd name="connsiteX3" fmla="*/ 0 w 200291"/>
                      <a:gd name="connsiteY3" fmla="*/ 198398 h 198398"/>
                      <a:gd name="connsiteX4" fmla="*/ 80818 w 200291"/>
                      <a:gd name="connsiteY4" fmla="*/ 13671 h 198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91" h="198398">
                        <a:moveTo>
                          <a:pt x="80818" y="13671"/>
                        </a:moveTo>
                        <a:cubicBezTo>
                          <a:pt x="110836" y="-11729"/>
                          <a:pt x="160477" y="2825"/>
                          <a:pt x="177795" y="20528"/>
                        </a:cubicBezTo>
                        <a:cubicBezTo>
                          <a:pt x="195113" y="38231"/>
                          <a:pt x="214745" y="94489"/>
                          <a:pt x="184727" y="119889"/>
                        </a:cubicBezTo>
                        <a:lnTo>
                          <a:pt x="0" y="198398"/>
                        </a:lnTo>
                        <a:lnTo>
                          <a:pt x="80818" y="13671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1128712" y="49213"/>
                  <a:ext cx="61595" cy="93384"/>
                  <a:chOff x="0" y="0"/>
                  <a:chExt cx="61696" cy="93384"/>
                </a:xfrm>
              </p:grpSpPr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1524" y="70104"/>
                    <a:ext cx="5969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0" y="0"/>
                    <a:ext cx="61696" cy="93384"/>
                    <a:chOff x="0" y="0"/>
                    <a:chExt cx="61696" cy="93384"/>
                  </a:xfrm>
                </p:grpSpPr>
                <p:cxnSp>
                  <p:nvCxnSpPr>
                    <p:cNvPr id="31" name="直接连接符 30"/>
                    <p:cNvCxnSpPr/>
                    <p:nvPr/>
                  </p:nvCxnSpPr>
                  <p:spPr>
                    <a:xfrm>
                      <a:off x="0" y="0"/>
                      <a:ext cx="0" cy="93384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" name="直接连接符 31"/>
                    <p:cNvCxnSpPr/>
                    <p:nvPr/>
                  </p:nvCxnSpPr>
                  <p:spPr>
                    <a:xfrm>
                      <a:off x="2006" y="24063"/>
                      <a:ext cx="59690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0" y="0"/>
                      <a:ext cx="61595" cy="24765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 flipV="1">
                      <a:off x="0" y="69703"/>
                      <a:ext cx="61595" cy="2286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</p:grpSp>
            <p:sp>
              <p:nvSpPr>
                <p:cNvPr id="26" name="任意多边形 25"/>
                <p:cNvSpPr/>
                <p:nvPr/>
              </p:nvSpPr>
              <p:spPr>
                <a:xfrm>
                  <a:off x="103326" y="339725"/>
                  <a:ext cx="144038" cy="76200"/>
                </a:xfrm>
                <a:custGeom>
                  <a:avLst/>
                  <a:gdLst>
                    <a:gd name="connsiteX0" fmla="*/ 152400 w 152400"/>
                    <a:gd name="connsiteY0" fmla="*/ 76200 h 76200"/>
                    <a:gd name="connsiteX1" fmla="*/ 0 w 152400"/>
                    <a:gd name="connsiteY1" fmla="*/ 76200 h 76200"/>
                    <a:gd name="connsiteX2" fmla="*/ 0 w 152400"/>
                    <a:gd name="connsiteY2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2400" h="76200">
                      <a:moveTo>
                        <a:pt x="152400" y="76200"/>
                      </a:moveTo>
                      <a:lnTo>
                        <a:pt x="0" y="762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633412" y="1588"/>
                  <a:ext cx="83185" cy="91470"/>
                </a:xfrm>
                <a:custGeom>
                  <a:avLst/>
                  <a:gdLst>
                    <a:gd name="connsiteX0" fmla="*/ 152400 w 152400"/>
                    <a:gd name="connsiteY0" fmla="*/ 76200 h 76200"/>
                    <a:gd name="connsiteX1" fmla="*/ 0 w 152400"/>
                    <a:gd name="connsiteY1" fmla="*/ 76200 h 76200"/>
                    <a:gd name="connsiteX2" fmla="*/ 0 w 152400"/>
                    <a:gd name="connsiteY2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2400" h="76200">
                      <a:moveTo>
                        <a:pt x="152400" y="76200"/>
                      </a:moveTo>
                      <a:lnTo>
                        <a:pt x="0" y="762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1047750" y="20638"/>
                  <a:ext cx="83185" cy="76140"/>
                </a:xfrm>
                <a:custGeom>
                  <a:avLst/>
                  <a:gdLst>
                    <a:gd name="connsiteX0" fmla="*/ 152400 w 152400"/>
                    <a:gd name="connsiteY0" fmla="*/ 76200 h 76200"/>
                    <a:gd name="connsiteX1" fmla="*/ 0 w 152400"/>
                    <a:gd name="connsiteY1" fmla="*/ 76200 h 76200"/>
                    <a:gd name="connsiteX2" fmla="*/ 0 w 152400"/>
                    <a:gd name="connsiteY2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2400" h="76200">
                      <a:moveTo>
                        <a:pt x="152400" y="76200"/>
                      </a:moveTo>
                      <a:lnTo>
                        <a:pt x="0" y="762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0" y="1191127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1</a:t>
              </a:r>
              <a:endParaRPr kumimoji="0" lang="zh-CN" altLang="en-US" sz="16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9" name="文本框 2"/>
            <p:cNvSpPr txBox="1">
              <a:spLocks noChangeArrowheads="1"/>
            </p:cNvSpPr>
            <p:nvPr/>
          </p:nvSpPr>
          <p:spPr bwMode="auto">
            <a:xfrm>
              <a:off x="52137" y="589548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2</a:t>
              </a:r>
              <a:endParaRPr kumimoji="0" lang="zh-CN" altLang="en-US" sz="16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10" name="文本框 2"/>
            <p:cNvSpPr txBox="1">
              <a:spLocks noChangeArrowheads="1"/>
            </p:cNvSpPr>
            <p:nvPr/>
          </p:nvSpPr>
          <p:spPr bwMode="auto">
            <a:xfrm>
              <a:off x="332874" y="140369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3</a:t>
              </a:r>
              <a:endParaRPr kumimoji="0" lang="zh-CN" altLang="en-US" sz="16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11" name="文本框 2"/>
            <p:cNvSpPr txBox="1">
              <a:spLocks noChangeArrowheads="1"/>
            </p:cNvSpPr>
            <p:nvPr/>
          </p:nvSpPr>
          <p:spPr bwMode="auto">
            <a:xfrm>
              <a:off x="974558" y="0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4</a:t>
              </a:r>
              <a:endPara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12" name="文本框 2"/>
            <p:cNvSpPr txBox="1">
              <a:spLocks noChangeArrowheads="1"/>
            </p:cNvSpPr>
            <p:nvPr/>
          </p:nvSpPr>
          <p:spPr bwMode="auto">
            <a:xfrm>
              <a:off x="1415716" y="509302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5</a:t>
              </a:r>
              <a:endParaRPr kumimoji="0" lang="zh-CN" altLang="en-US" sz="16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13" name="文本框 2"/>
            <p:cNvSpPr txBox="1">
              <a:spLocks noChangeArrowheads="1"/>
            </p:cNvSpPr>
            <p:nvPr/>
          </p:nvSpPr>
          <p:spPr bwMode="auto">
            <a:xfrm>
              <a:off x="1644316" y="0"/>
              <a:ext cx="516890" cy="308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kumimoji="0" 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6</a:t>
              </a:r>
              <a:endParaRPr kumimoji="0" lang="zh-CN" altLang="en-US" sz="1600" b="0" i="0" u="none" strike="noStrike" kern="1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14" name="文本框 2"/>
            <p:cNvSpPr txBox="1">
              <a:spLocks noChangeArrowheads="1"/>
            </p:cNvSpPr>
            <p:nvPr/>
          </p:nvSpPr>
          <p:spPr bwMode="auto">
            <a:xfrm>
              <a:off x="2117558" y="505327"/>
              <a:ext cx="388620" cy="41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rPr>
                <a:t>末端工具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585149" y="2077978"/>
            <a:ext cx="3295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2.1 </a:t>
            </a:r>
            <a:r>
              <a:rPr lang="zh-CN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球面坐标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机器人</a:t>
            </a:r>
            <a:endParaRPr lang="zh-CN" altLang="en-US" dirty="0">
              <a:latin typeface="+mn-lt"/>
            </a:endParaRPr>
          </a:p>
        </p:txBody>
      </p: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4869380" y="3782373"/>
            <a:ext cx="3903348" cy="1522094"/>
            <a:chOff x="0" y="0"/>
            <a:chExt cx="2602547" cy="1016000"/>
          </a:xfrm>
        </p:grpSpPr>
        <p:grpSp>
          <p:nvGrpSpPr>
            <p:cNvPr id="67" name="组合 66"/>
            <p:cNvGrpSpPr/>
            <p:nvPr/>
          </p:nvGrpSpPr>
          <p:grpSpPr>
            <a:xfrm>
              <a:off x="571500" y="314325"/>
              <a:ext cx="198120" cy="422274"/>
              <a:chOff x="0" y="0"/>
              <a:chExt cx="212090" cy="457200"/>
            </a:xfrm>
          </p:grpSpPr>
          <p:grpSp>
            <p:nvGrpSpPr>
              <p:cNvPr id="128" name="组合 127"/>
              <p:cNvGrpSpPr/>
              <p:nvPr/>
            </p:nvGrpSpPr>
            <p:grpSpPr>
              <a:xfrm>
                <a:off x="0" y="0"/>
                <a:ext cx="212090" cy="457200"/>
                <a:chOff x="0" y="0"/>
                <a:chExt cx="212147" cy="457200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0" y="103909"/>
                  <a:ext cx="119380" cy="2063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60036" y="0"/>
                  <a:ext cx="0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0" y="339436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0" y="76200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/>
                <p:cNvCxnSpPr/>
                <p:nvPr/>
              </p:nvCxnSpPr>
              <p:spPr>
                <a:xfrm flipH="1">
                  <a:off x="120072" y="119069"/>
                  <a:ext cx="92075" cy="901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任意多边形 128"/>
              <p:cNvSpPr/>
              <p:nvPr/>
            </p:nvSpPr>
            <p:spPr>
              <a:xfrm rot="20276406">
                <a:off x="115454" y="136236"/>
                <a:ext cx="55995" cy="52210"/>
              </a:xfrm>
              <a:custGeom>
                <a:avLst/>
                <a:gdLst>
                  <a:gd name="connsiteX0" fmla="*/ 80818 w 184727"/>
                  <a:gd name="connsiteY0" fmla="*/ 0 h 184727"/>
                  <a:gd name="connsiteX1" fmla="*/ 180109 w 184727"/>
                  <a:gd name="connsiteY1" fmla="*/ 32327 h 184727"/>
                  <a:gd name="connsiteX2" fmla="*/ 184727 w 184727"/>
                  <a:gd name="connsiteY2" fmla="*/ 106218 h 184727"/>
                  <a:gd name="connsiteX3" fmla="*/ 0 w 184727"/>
                  <a:gd name="connsiteY3" fmla="*/ 184727 h 184727"/>
                  <a:gd name="connsiteX4" fmla="*/ 80818 w 184727"/>
                  <a:gd name="connsiteY4" fmla="*/ 0 h 184727"/>
                  <a:gd name="connsiteX0" fmla="*/ 80818 w 184727"/>
                  <a:gd name="connsiteY0" fmla="*/ 8210 h 192937"/>
                  <a:gd name="connsiteX1" fmla="*/ 180109 w 184727"/>
                  <a:gd name="connsiteY1" fmla="*/ 40537 h 192937"/>
                  <a:gd name="connsiteX2" fmla="*/ 184727 w 184727"/>
                  <a:gd name="connsiteY2" fmla="*/ 114428 h 192937"/>
                  <a:gd name="connsiteX3" fmla="*/ 0 w 184727"/>
                  <a:gd name="connsiteY3" fmla="*/ 192937 h 192937"/>
                  <a:gd name="connsiteX4" fmla="*/ 80818 w 184727"/>
                  <a:gd name="connsiteY4" fmla="*/ 8210 h 192937"/>
                  <a:gd name="connsiteX0" fmla="*/ 80818 w 201058"/>
                  <a:gd name="connsiteY0" fmla="*/ 8210 h 192937"/>
                  <a:gd name="connsiteX1" fmla="*/ 180109 w 201058"/>
                  <a:gd name="connsiteY1" fmla="*/ 40537 h 192937"/>
                  <a:gd name="connsiteX2" fmla="*/ 184727 w 201058"/>
                  <a:gd name="connsiteY2" fmla="*/ 114428 h 192937"/>
                  <a:gd name="connsiteX3" fmla="*/ 0 w 201058"/>
                  <a:gd name="connsiteY3" fmla="*/ 192937 h 192937"/>
                  <a:gd name="connsiteX4" fmla="*/ 80818 w 201058"/>
                  <a:gd name="connsiteY4" fmla="*/ 8210 h 192937"/>
                  <a:gd name="connsiteX0" fmla="*/ 80818 w 200291"/>
                  <a:gd name="connsiteY0" fmla="*/ 13671 h 198398"/>
                  <a:gd name="connsiteX1" fmla="*/ 177795 w 200291"/>
                  <a:gd name="connsiteY1" fmla="*/ 20528 h 198398"/>
                  <a:gd name="connsiteX2" fmla="*/ 184727 w 200291"/>
                  <a:gd name="connsiteY2" fmla="*/ 119889 h 198398"/>
                  <a:gd name="connsiteX3" fmla="*/ 0 w 200291"/>
                  <a:gd name="connsiteY3" fmla="*/ 198398 h 198398"/>
                  <a:gd name="connsiteX4" fmla="*/ 80818 w 200291"/>
                  <a:gd name="connsiteY4" fmla="*/ 13671 h 19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91" h="198398">
                    <a:moveTo>
                      <a:pt x="80818" y="13671"/>
                    </a:moveTo>
                    <a:cubicBezTo>
                      <a:pt x="110836" y="-11729"/>
                      <a:pt x="160477" y="2825"/>
                      <a:pt x="177795" y="20528"/>
                    </a:cubicBezTo>
                    <a:cubicBezTo>
                      <a:pt x="195113" y="38231"/>
                      <a:pt x="214745" y="94489"/>
                      <a:pt x="184727" y="119889"/>
                    </a:cubicBezTo>
                    <a:lnTo>
                      <a:pt x="0" y="198398"/>
                    </a:lnTo>
                    <a:lnTo>
                      <a:pt x="80818" y="1367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 rot="16200000" flipV="1">
              <a:off x="1247776" y="147639"/>
              <a:ext cx="207009" cy="473709"/>
              <a:chOff x="0" y="0"/>
              <a:chExt cx="212090" cy="457200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0" y="0"/>
                <a:ext cx="212090" cy="457200"/>
                <a:chOff x="0" y="0"/>
                <a:chExt cx="212147" cy="457200"/>
              </a:xfrm>
            </p:grpSpPr>
            <p:sp>
              <p:nvSpPr>
                <p:cNvPr id="123" name="矩形 122"/>
                <p:cNvSpPr/>
                <p:nvPr/>
              </p:nvSpPr>
              <p:spPr>
                <a:xfrm>
                  <a:off x="0" y="103909"/>
                  <a:ext cx="119380" cy="2063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24" name="直接连接符 123"/>
                <p:cNvCxnSpPr/>
                <p:nvPr/>
              </p:nvCxnSpPr>
              <p:spPr>
                <a:xfrm>
                  <a:off x="60036" y="0"/>
                  <a:ext cx="0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/>
                <p:nvPr/>
              </p:nvCxnSpPr>
              <p:spPr>
                <a:xfrm>
                  <a:off x="0" y="339436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0" y="76200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 flipH="1">
                  <a:off x="120072" y="122382"/>
                  <a:ext cx="92075" cy="901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任意多边形 121"/>
              <p:cNvSpPr/>
              <p:nvPr/>
            </p:nvSpPr>
            <p:spPr>
              <a:xfrm rot="20276406">
                <a:off x="115454" y="136236"/>
                <a:ext cx="55995" cy="52210"/>
              </a:xfrm>
              <a:custGeom>
                <a:avLst/>
                <a:gdLst>
                  <a:gd name="connsiteX0" fmla="*/ 80818 w 184727"/>
                  <a:gd name="connsiteY0" fmla="*/ 0 h 184727"/>
                  <a:gd name="connsiteX1" fmla="*/ 180109 w 184727"/>
                  <a:gd name="connsiteY1" fmla="*/ 32327 h 184727"/>
                  <a:gd name="connsiteX2" fmla="*/ 184727 w 184727"/>
                  <a:gd name="connsiteY2" fmla="*/ 106218 h 184727"/>
                  <a:gd name="connsiteX3" fmla="*/ 0 w 184727"/>
                  <a:gd name="connsiteY3" fmla="*/ 184727 h 184727"/>
                  <a:gd name="connsiteX4" fmla="*/ 80818 w 184727"/>
                  <a:gd name="connsiteY4" fmla="*/ 0 h 184727"/>
                  <a:gd name="connsiteX0" fmla="*/ 80818 w 184727"/>
                  <a:gd name="connsiteY0" fmla="*/ 8210 h 192937"/>
                  <a:gd name="connsiteX1" fmla="*/ 180109 w 184727"/>
                  <a:gd name="connsiteY1" fmla="*/ 40537 h 192937"/>
                  <a:gd name="connsiteX2" fmla="*/ 184727 w 184727"/>
                  <a:gd name="connsiteY2" fmla="*/ 114428 h 192937"/>
                  <a:gd name="connsiteX3" fmla="*/ 0 w 184727"/>
                  <a:gd name="connsiteY3" fmla="*/ 192937 h 192937"/>
                  <a:gd name="connsiteX4" fmla="*/ 80818 w 184727"/>
                  <a:gd name="connsiteY4" fmla="*/ 8210 h 192937"/>
                  <a:gd name="connsiteX0" fmla="*/ 80818 w 201058"/>
                  <a:gd name="connsiteY0" fmla="*/ 8210 h 192937"/>
                  <a:gd name="connsiteX1" fmla="*/ 180109 w 201058"/>
                  <a:gd name="connsiteY1" fmla="*/ 40537 h 192937"/>
                  <a:gd name="connsiteX2" fmla="*/ 184727 w 201058"/>
                  <a:gd name="connsiteY2" fmla="*/ 114428 h 192937"/>
                  <a:gd name="connsiteX3" fmla="*/ 0 w 201058"/>
                  <a:gd name="connsiteY3" fmla="*/ 192937 h 192937"/>
                  <a:gd name="connsiteX4" fmla="*/ 80818 w 201058"/>
                  <a:gd name="connsiteY4" fmla="*/ 8210 h 192937"/>
                  <a:gd name="connsiteX0" fmla="*/ 80818 w 200291"/>
                  <a:gd name="connsiteY0" fmla="*/ 13671 h 198398"/>
                  <a:gd name="connsiteX1" fmla="*/ 177795 w 200291"/>
                  <a:gd name="connsiteY1" fmla="*/ 20528 h 198398"/>
                  <a:gd name="connsiteX2" fmla="*/ 184727 w 200291"/>
                  <a:gd name="connsiteY2" fmla="*/ 119889 h 198398"/>
                  <a:gd name="connsiteX3" fmla="*/ 0 w 200291"/>
                  <a:gd name="connsiteY3" fmla="*/ 198398 h 198398"/>
                  <a:gd name="connsiteX4" fmla="*/ 80818 w 200291"/>
                  <a:gd name="connsiteY4" fmla="*/ 13671 h 19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91" h="198398">
                    <a:moveTo>
                      <a:pt x="80818" y="13671"/>
                    </a:moveTo>
                    <a:cubicBezTo>
                      <a:pt x="110836" y="-11729"/>
                      <a:pt x="160477" y="2825"/>
                      <a:pt x="177795" y="20528"/>
                    </a:cubicBezTo>
                    <a:cubicBezTo>
                      <a:pt x="195113" y="38231"/>
                      <a:pt x="214745" y="94489"/>
                      <a:pt x="184727" y="119889"/>
                    </a:cubicBezTo>
                    <a:lnTo>
                      <a:pt x="0" y="198398"/>
                    </a:lnTo>
                    <a:lnTo>
                      <a:pt x="80818" y="1367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 rot="16200000" flipV="1">
              <a:off x="1969294" y="188118"/>
              <a:ext cx="151130" cy="340361"/>
              <a:chOff x="0" y="0"/>
              <a:chExt cx="212090" cy="457200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0" y="0"/>
                <a:ext cx="212090" cy="457200"/>
                <a:chOff x="0" y="0"/>
                <a:chExt cx="212147" cy="457200"/>
              </a:xfrm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0" y="103909"/>
                  <a:ext cx="119380" cy="2063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60036" y="0"/>
                  <a:ext cx="0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" y="346100"/>
                  <a:ext cx="1193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0" y="76200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H="1">
                  <a:off x="120072" y="122382"/>
                  <a:ext cx="92075" cy="901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任意多边形 114"/>
              <p:cNvSpPr/>
              <p:nvPr/>
            </p:nvSpPr>
            <p:spPr>
              <a:xfrm rot="20276406">
                <a:off x="115454" y="136236"/>
                <a:ext cx="55995" cy="52210"/>
              </a:xfrm>
              <a:custGeom>
                <a:avLst/>
                <a:gdLst>
                  <a:gd name="connsiteX0" fmla="*/ 80818 w 184727"/>
                  <a:gd name="connsiteY0" fmla="*/ 0 h 184727"/>
                  <a:gd name="connsiteX1" fmla="*/ 180109 w 184727"/>
                  <a:gd name="connsiteY1" fmla="*/ 32327 h 184727"/>
                  <a:gd name="connsiteX2" fmla="*/ 184727 w 184727"/>
                  <a:gd name="connsiteY2" fmla="*/ 106218 h 184727"/>
                  <a:gd name="connsiteX3" fmla="*/ 0 w 184727"/>
                  <a:gd name="connsiteY3" fmla="*/ 184727 h 184727"/>
                  <a:gd name="connsiteX4" fmla="*/ 80818 w 184727"/>
                  <a:gd name="connsiteY4" fmla="*/ 0 h 184727"/>
                  <a:gd name="connsiteX0" fmla="*/ 80818 w 184727"/>
                  <a:gd name="connsiteY0" fmla="*/ 8210 h 192937"/>
                  <a:gd name="connsiteX1" fmla="*/ 180109 w 184727"/>
                  <a:gd name="connsiteY1" fmla="*/ 40537 h 192937"/>
                  <a:gd name="connsiteX2" fmla="*/ 184727 w 184727"/>
                  <a:gd name="connsiteY2" fmla="*/ 114428 h 192937"/>
                  <a:gd name="connsiteX3" fmla="*/ 0 w 184727"/>
                  <a:gd name="connsiteY3" fmla="*/ 192937 h 192937"/>
                  <a:gd name="connsiteX4" fmla="*/ 80818 w 184727"/>
                  <a:gd name="connsiteY4" fmla="*/ 8210 h 192937"/>
                  <a:gd name="connsiteX0" fmla="*/ 80818 w 201058"/>
                  <a:gd name="connsiteY0" fmla="*/ 8210 h 192937"/>
                  <a:gd name="connsiteX1" fmla="*/ 180109 w 201058"/>
                  <a:gd name="connsiteY1" fmla="*/ 40537 h 192937"/>
                  <a:gd name="connsiteX2" fmla="*/ 184727 w 201058"/>
                  <a:gd name="connsiteY2" fmla="*/ 114428 h 192937"/>
                  <a:gd name="connsiteX3" fmla="*/ 0 w 201058"/>
                  <a:gd name="connsiteY3" fmla="*/ 192937 h 192937"/>
                  <a:gd name="connsiteX4" fmla="*/ 80818 w 201058"/>
                  <a:gd name="connsiteY4" fmla="*/ 8210 h 192937"/>
                  <a:gd name="connsiteX0" fmla="*/ 80818 w 200291"/>
                  <a:gd name="connsiteY0" fmla="*/ 13671 h 198398"/>
                  <a:gd name="connsiteX1" fmla="*/ 177795 w 200291"/>
                  <a:gd name="connsiteY1" fmla="*/ 20528 h 198398"/>
                  <a:gd name="connsiteX2" fmla="*/ 184727 w 200291"/>
                  <a:gd name="connsiteY2" fmla="*/ 119889 h 198398"/>
                  <a:gd name="connsiteX3" fmla="*/ 0 w 200291"/>
                  <a:gd name="connsiteY3" fmla="*/ 198398 h 198398"/>
                  <a:gd name="connsiteX4" fmla="*/ 80818 w 200291"/>
                  <a:gd name="connsiteY4" fmla="*/ 13671 h 19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91" h="198398">
                    <a:moveTo>
                      <a:pt x="80818" y="13671"/>
                    </a:moveTo>
                    <a:cubicBezTo>
                      <a:pt x="110836" y="-11729"/>
                      <a:pt x="160477" y="2825"/>
                      <a:pt x="177795" y="20528"/>
                    </a:cubicBezTo>
                    <a:cubicBezTo>
                      <a:pt x="195113" y="38231"/>
                      <a:pt x="214745" y="94489"/>
                      <a:pt x="184727" y="119889"/>
                    </a:cubicBezTo>
                    <a:lnTo>
                      <a:pt x="0" y="198398"/>
                    </a:lnTo>
                    <a:lnTo>
                      <a:pt x="80818" y="1367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2381250" y="323850"/>
              <a:ext cx="92075" cy="93384"/>
              <a:chOff x="0" y="0"/>
              <a:chExt cx="61696" cy="93384"/>
            </a:xfrm>
          </p:grpSpPr>
          <p:cxnSp>
            <p:nvCxnSpPr>
              <p:cNvPr id="108" name="直接连接符 107"/>
              <p:cNvCxnSpPr/>
              <p:nvPr/>
            </p:nvCxnSpPr>
            <p:spPr>
              <a:xfrm>
                <a:off x="1524" y="70104"/>
                <a:ext cx="596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组合 108"/>
              <p:cNvGrpSpPr/>
              <p:nvPr/>
            </p:nvGrpSpPr>
            <p:grpSpPr>
              <a:xfrm>
                <a:off x="0" y="0"/>
                <a:ext cx="61696" cy="93384"/>
                <a:chOff x="0" y="0"/>
                <a:chExt cx="61696" cy="93384"/>
              </a:xfrm>
            </p:grpSpPr>
            <p:cxnSp>
              <p:nvCxnSpPr>
                <p:cNvPr id="110" name="直接连接符 109"/>
                <p:cNvCxnSpPr/>
                <p:nvPr/>
              </p:nvCxnSpPr>
              <p:spPr>
                <a:xfrm>
                  <a:off x="0" y="0"/>
                  <a:ext cx="0" cy="933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2006" y="24063"/>
                  <a:ext cx="59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/>
                <p:nvPr/>
              </p:nvCxnSpPr>
              <p:spPr>
                <a:xfrm>
                  <a:off x="0" y="0"/>
                  <a:ext cx="61595" cy="247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 flipV="1">
                  <a:off x="0" y="69703"/>
                  <a:ext cx="61595" cy="22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任意多边形 70"/>
            <p:cNvSpPr/>
            <p:nvPr/>
          </p:nvSpPr>
          <p:spPr>
            <a:xfrm rot="5400000">
              <a:off x="819149" y="261938"/>
              <a:ext cx="116959" cy="212408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>
                <a:ea typeface="黑体" panose="02010609060101010101" pitchFamily="49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2262187" y="280987"/>
              <a:ext cx="124460" cy="113665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>
                <a:ea typeface="黑体" panose="02010609060101010101" pitchFamily="49" charset="-122"/>
              </a:endParaRPr>
            </a:p>
          </p:txBody>
        </p:sp>
        <p:sp>
          <p:nvSpPr>
            <p:cNvPr id="73" name="文本框 2"/>
            <p:cNvSpPr txBox="1">
              <a:spLocks noChangeArrowheads="1"/>
            </p:cNvSpPr>
            <p:nvPr/>
          </p:nvSpPr>
          <p:spPr bwMode="auto">
            <a:xfrm>
              <a:off x="0" y="614362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1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4" name="文本框 2"/>
            <p:cNvSpPr txBox="1">
              <a:spLocks noChangeArrowheads="1"/>
            </p:cNvSpPr>
            <p:nvPr/>
          </p:nvSpPr>
          <p:spPr bwMode="auto">
            <a:xfrm>
              <a:off x="0" y="319087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2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5" name="文本框 2"/>
            <p:cNvSpPr txBox="1">
              <a:spLocks noChangeArrowheads="1"/>
            </p:cNvSpPr>
            <p:nvPr/>
          </p:nvSpPr>
          <p:spPr bwMode="auto">
            <a:xfrm>
              <a:off x="571500" y="0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3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6" name="文本框 2"/>
            <p:cNvSpPr txBox="1">
              <a:spLocks noChangeArrowheads="1"/>
            </p:cNvSpPr>
            <p:nvPr/>
          </p:nvSpPr>
          <p:spPr bwMode="auto">
            <a:xfrm>
              <a:off x="1114425" y="0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4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7" name="文本框 2"/>
            <p:cNvSpPr txBox="1">
              <a:spLocks noChangeArrowheads="1"/>
            </p:cNvSpPr>
            <p:nvPr/>
          </p:nvSpPr>
          <p:spPr bwMode="auto">
            <a:xfrm>
              <a:off x="1485900" y="661987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5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8" name="文本框 2"/>
            <p:cNvSpPr txBox="1">
              <a:spLocks noChangeArrowheads="1"/>
            </p:cNvSpPr>
            <p:nvPr/>
          </p:nvSpPr>
          <p:spPr bwMode="auto">
            <a:xfrm>
              <a:off x="1781175" y="0"/>
              <a:ext cx="51625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just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6</a:t>
              </a:r>
              <a:endParaRPr lang="zh-CN" sz="16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79" name="文本框 2"/>
            <p:cNvSpPr txBox="1">
              <a:spLocks noChangeArrowheads="1"/>
            </p:cNvSpPr>
            <p:nvPr/>
          </p:nvSpPr>
          <p:spPr bwMode="auto">
            <a:xfrm>
              <a:off x="2214562" y="466725"/>
              <a:ext cx="387985" cy="410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末端工具</a:t>
              </a: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471487" y="733425"/>
              <a:ext cx="298133" cy="282575"/>
              <a:chOff x="0" y="0"/>
              <a:chExt cx="298133" cy="282575"/>
            </a:xfrm>
          </p:grpSpPr>
          <p:cxnSp>
            <p:nvCxnSpPr>
              <p:cNvPr id="99" name="直接连接符 98"/>
              <p:cNvCxnSpPr/>
              <p:nvPr/>
            </p:nvCxnSpPr>
            <p:spPr>
              <a:xfrm>
                <a:off x="4763" y="209550"/>
                <a:ext cx="29337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组合 99"/>
              <p:cNvGrpSpPr/>
              <p:nvPr/>
            </p:nvGrpSpPr>
            <p:grpSpPr>
              <a:xfrm>
                <a:off x="0" y="209550"/>
                <a:ext cx="277493" cy="73025"/>
                <a:chOff x="0" y="-87597"/>
                <a:chExt cx="185737" cy="48895"/>
              </a:xfrm>
            </p:grpSpPr>
            <p:cxnSp>
              <p:nvCxnSpPr>
                <p:cNvPr id="103" name="直接连接符 102"/>
                <p:cNvCxnSpPr/>
                <p:nvPr/>
              </p:nvCxnSpPr>
              <p:spPr>
                <a:xfrm flipH="1">
                  <a:off x="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 flipH="1">
                  <a:off x="7620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 flipH="1">
                  <a:off x="113556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 flipH="1">
                  <a:off x="3810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 flipH="1">
                  <a:off x="147637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椭圆 100"/>
              <p:cNvSpPr/>
              <p:nvPr/>
            </p:nvSpPr>
            <p:spPr>
              <a:xfrm>
                <a:off x="100013" y="0"/>
                <a:ext cx="107315" cy="10731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  <p:cxnSp>
            <p:nvCxnSpPr>
              <p:cNvPr id="102" name="直接连接符 101"/>
              <p:cNvCxnSpPr/>
              <p:nvPr/>
            </p:nvCxnSpPr>
            <p:spPr>
              <a:xfrm>
                <a:off x="157163" y="104775"/>
                <a:ext cx="0" cy="1022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组合 80"/>
            <p:cNvGrpSpPr/>
            <p:nvPr/>
          </p:nvGrpSpPr>
          <p:grpSpPr>
            <a:xfrm>
              <a:off x="923925" y="314325"/>
              <a:ext cx="198120" cy="422274"/>
              <a:chOff x="0" y="0"/>
              <a:chExt cx="212090" cy="457200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0" y="0"/>
                <a:ext cx="212090" cy="457200"/>
                <a:chOff x="0" y="0"/>
                <a:chExt cx="212147" cy="457200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0" y="103909"/>
                  <a:ext cx="119380" cy="2063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95" name="直接连接符 94"/>
                <p:cNvCxnSpPr/>
                <p:nvPr/>
              </p:nvCxnSpPr>
              <p:spPr>
                <a:xfrm>
                  <a:off x="60036" y="0"/>
                  <a:ext cx="0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>
                  <a:off x="0" y="339436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/>
                <p:nvPr/>
              </p:nvCxnSpPr>
              <p:spPr>
                <a:xfrm>
                  <a:off x="0" y="76200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 flipH="1">
                  <a:off x="120072" y="119069"/>
                  <a:ext cx="92075" cy="901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任意多边形 92"/>
              <p:cNvSpPr/>
              <p:nvPr/>
            </p:nvSpPr>
            <p:spPr>
              <a:xfrm rot="20276406">
                <a:off x="115454" y="136236"/>
                <a:ext cx="55995" cy="52210"/>
              </a:xfrm>
              <a:custGeom>
                <a:avLst/>
                <a:gdLst>
                  <a:gd name="connsiteX0" fmla="*/ 80818 w 184727"/>
                  <a:gd name="connsiteY0" fmla="*/ 0 h 184727"/>
                  <a:gd name="connsiteX1" fmla="*/ 180109 w 184727"/>
                  <a:gd name="connsiteY1" fmla="*/ 32327 h 184727"/>
                  <a:gd name="connsiteX2" fmla="*/ 184727 w 184727"/>
                  <a:gd name="connsiteY2" fmla="*/ 106218 h 184727"/>
                  <a:gd name="connsiteX3" fmla="*/ 0 w 184727"/>
                  <a:gd name="connsiteY3" fmla="*/ 184727 h 184727"/>
                  <a:gd name="connsiteX4" fmla="*/ 80818 w 184727"/>
                  <a:gd name="connsiteY4" fmla="*/ 0 h 184727"/>
                  <a:gd name="connsiteX0" fmla="*/ 80818 w 184727"/>
                  <a:gd name="connsiteY0" fmla="*/ 8210 h 192937"/>
                  <a:gd name="connsiteX1" fmla="*/ 180109 w 184727"/>
                  <a:gd name="connsiteY1" fmla="*/ 40537 h 192937"/>
                  <a:gd name="connsiteX2" fmla="*/ 184727 w 184727"/>
                  <a:gd name="connsiteY2" fmla="*/ 114428 h 192937"/>
                  <a:gd name="connsiteX3" fmla="*/ 0 w 184727"/>
                  <a:gd name="connsiteY3" fmla="*/ 192937 h 192937"/>
                  <a:gd name="connsiteX4" fmla="*/ 80818 w 184727"/>
                  <a:gd name="connsiteY4" fmla="*/ 8210 h 192937"/>
                  <a:gd name="connsiteX0" fmla="*/ 80818 w 201058"/>
                  <a:gd name="connsiteY0" fmla="*/ 8210 h 192937"/>
                  <a:gd name="connsiteX1" fmla="*/ 180109 w 201058"/>
                  <a:gd name="connsiteY1" fmla="*/ 40537 h 192937"/>
                  <a:gd name="connsiteX2" fmla="*/ 184727 w 201058"/>
                  <a:gd name="connsiteY2" fmla="*/ 114428 h 192937"/>
                  <a:gd name="connsiteX3" fmla="*/ 0 w 201058"/>
                  <a:gd name="connsiteY3" fmla="*/ 192937 h 192937"/>
                  <a:gd name="connsiteX4" fmla="*/ 80818 w 201058"/>
                  <a:gd name="connsiteY4" fmla="*/ 8210 h 192937"/>
                  <a:gd name="connsiteX0" fmla="*/ 80818 w 200291"/>
                  <a:gd name="connsiteY0" fmla="*/ 13671 h 198398"/>
                  <a:gd name="connsiteX1" fmla="*/ 177795 w 200291"/>
                  <a:gd name="connsiteY1" fmla="*/ 20528 h 198398"/>
                  <a:gd name="connsiteX2" fmla="*/ 184727 w 200291"/>
                  <a:gd name="connsiteY2" fmla="*/ 119889 h 198398"/>
                  <a:gd name="connsiteX3" fmla="*/ 0 w 200291"/>
                  <a:gd name="connsiteY3" fmla="*/ 198398 h 198398"/>
                  <a:gd name="connsiteX4" fmla="*/ 80818 w 200291"/>
                  <a:gd name="connsiteY4" fmla="*/ 13671 h 19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91" h="198398">
                    <a:moveTo>
                      <a:pt x="80818" y="13671"/>
                    </a:moveTo>
                    <a:cubicBezTo>
                      <a:pt x="110836" y="-11729"/>
                      <a:pt x="160477" y="2825"/>
                      <a:pt x="177795" y="20528"/>
                    </a:cubicBezTo>
                    <a:cubicBezTo>
                      <a:pt x="195113" y="38231"/>
                      <a:pt x="214745" y="94489"/>
                      <a:pt x="184727" y="119889"/>
                    </a:cubicBezTo>
                    <a:lnTo>
                      <a:pt x="0" y="198398"/>
                    </a:lnTo>
                    <a:lnTo>
                      <a:pt x="80818" y="1367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1681162" y="280987"/>
              <a:ext cx="198120" cy="422274"/>
              <a:chOff x="0" y="0"/>
              <a:chExt cx="212090" cy="457200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0" y="0"/>
                <a:ext cx="212090" cy="457200"/>
                <a:chOff x="0" y="0"/>
                <a:chExt cx="212147" cy="457200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0" y="103909"/>
                  <a:ext cx="119380" cy="2063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88" name="直接连接符 87"/>
                <p:cNvCxnSpPr/>
                <p:nvPr/>
              </p:nvCxnSpPr>
              <p:spPr>
                <a:xfrm>
                  <a:off x="60036" y="0"/>
                  <a:ext cx="0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>
                  <a:off x="0" y="339436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0" y="76200"/>
                  <a:ext cx="1193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flipH="1">
                  <a:off x="120072" y="119069"/>
                  <a:ext cx="92075" cy="901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任意多边形 85"/>
              <p:cNvSpPr/>
              <p:nvPr/>
            </p:nvSpPr>
            <p:spPr>
              <a:xfrm rot="20276406">
                <a:off x="115454" y="136236"/>
                <a:ext cx="55995" cy="52210"/>
              </a:xfrm>
              <a:custGeom>
                <a:avLst/>
                <a:gdLst>
                  <a:gd name="connsiteX0" fmla="*/ 80818 w 184727"/>
                  <a:gd name="connsiteY0" fmla="*/ 0 h 184727"/>
                  <a:gd name="connsiteX1" fmla="*/ 180109 w 184727"/>
                  <a:gd name="connsiteY1" fmla="*/ 32327 h 184727"/>
                  <a:gd name="connsiteX2" fmla="*/ 184727 w 184727"/>
                  <a:gd name="connsiteY2" fmla="*/ 106218 h 184727"/>
                  <a:gd name="connsiteX3" fmla="*/ 0 w 184727"/>
                  <a:gd name="connsiteY3" fmla="*/ 184727 h 184727"/>
                  <a:gd name="connsiteX4" fmla="*/ 80818 w 184727"/>
                  <a:gd name="connsiteY4" fmla="*/ 0 h 184727"/>
                  <a:gd name="connsiteX0" fmla="*/ 80818 w 184727"/>
                  <a:gd name="connsiteY0" fmla="*/ 8210 h 192937"/>
                  <a:gd name="connsiteX1" fmla="*/ 180109 w 184727"/>
                  <a:gd name="connsiteY1" fmla="*/ 40537 h 192937"/>
                  <a:gd name="connsiteX2" fmla="*/ 184727 w 184727"/>
                  <a:gd name="connsiteY2" fmla="*/ 114428 h 192937"/>
                  <a:gd name="connsiteX3" fmla="*/ 0 w 184727"/>
                  <a:gd name="connsiteY3" fmla="*/ 192937 h 192937"/>
                  <a:gd name="connsiteX4" fmla="*/ 80818 w 184727"/>
                  <a:gd name="connsiteY4" fmla="*/ 8210 h 192937"/>
                  <a:gd name="connsiteX0" fmla="*/ 80818 w 201058"/>
                  <a:gd name="connsiteY0" fmla="*/ 8210 h 192937"/>
                  <a:gd name="connsiteX1" fmla="*/ 180109 w 201058"/>
                  <a:gd name="connsiteY1" fmla="*/ 40537 h 192937"/>
                  <a:gd name="connsiteX2" fmla="*/ 184727 w 201058"/>
                  <a:gd name="connsiteY2" fmla="*/ 114428 h 192937"/>
                  <a:gd name="connsiteX3" fmla="*/ 0 w 201058"/>
                  <a:gd name="connsiteY3" fmla="*/ 192937 h 192937"/>
                  <a:gd name="connsiteX4" fmla="*/ 80818 w 201058"/>
                  <a:gd name="connsiteY4" fmla="*/ 8210 h 192937"/>
                  <a:gd name="connsiteX0" fmla="*/ 80818 w 200291"/>
                  <a:gd name="connsiteY0" fmla="*/ 13671 h 198398"/>
                  <a:gd name="connsiteX1" fmla="*/ 177795 w 200291"/>
                  <a:gd name="connsiteY1" fmla="*/ 20528 h 198398"/>
                  <a:gd name="connsiteX2" fmla="*/ 184727 w 200291"/>
                  <a:gd name="connsiteY2" fmla="*/ 119889 h 198398"/>
                  <a:gd name="connsiteX3" fmla="*/ 0 w 200291"/>
                  <a:gd name="connsiteY3" fmla="*/ 198398 h 198398"/>
                  <a:gd name="connsiteX4" fmla="*/ 80818 w 200291"/>
                  <a:gd name="connsiteY4" fmla="*/ 13671 h 19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291" h="198398">
                    <a:moveTo>
                      <a:pt x="80818" y="13671"/>
                    </a:moveTo>
                    <a:cubicBezTo>
                      <a:pt x="110836" y="-11729"/>
                      <a:pt x="160477" y="2825"/>
                      <a:pt x="177795" y="20528"/>
                    </a:cubicBezTo>
                    <a:cubicBezTo>
                      <a:pt x="195113" y="38231"/>
                      <a:pt x="214745" y="94489"/>
                      <a:pt x="184727" y="119889"/>
                    </a:cubicBezTo>
                    <a:lnTo>
                      <a:pt x="0" y="198398"/>
                    </a:lnTo>
                    <a:lnTo>
                      <a:pt x="80818" y="13671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83" name="直接连接符 82"/>
            <p:cNvCxnSpPr/>
            <p:nvPr/>
          </p:nvCxnSpPr>
          <p:spPr>
            <a:xfrm>
              <a:off x="1457325" y="280987"/>
              <a:ext cx="2867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2119312" y="280987"/>
              <a:ext cx="1472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88" name="矩形 37887"/>
          <p:cNvSpPr/>
          <p:nvPr/>
        </p:nvSpPr>
        <p:spPr>
          <a:xfrm>
            <a:off x="529376" y="5484686"/>
            <a:ext cx="824335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特点：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(1) 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关节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1~5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处于同一个平面内。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关节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和关节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的轴线平行。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(3) 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关节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4~6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的轴线相交于一点。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(4) 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调整末端位置和姿态时，需要</a:t>
            </a:r>
            <a:r>
              <a:rPr lang="en-US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个关节联动。</a:t>
            </a:r>
            <a:endParaRPr lang="zh-CN" altLang="en-US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29376" y="2077977"/>
            <a:ext cx="8243352" cy="3312169"/>
          </a:xfrm>
          <a:prstGeom prst="roundRect">
            <a:avLst>
              <a:gd name="adj" fmla="val 1220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2633150" y="490435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侧视图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6132147" y="493345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俯</a:t>
            </a:r>
            <a:r>
              <a:rPr lang="zh-CN" altLang="zh-CN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视图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1" name="图片 140" descr="https://www.ifr.org/img/history/KUKALtwtRobot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55" t="12740" r="8502" b="7058"/>
          <a:stretch/>
        </p:blipFill>
        <p:spPr bwMode="auto">
          <a:xfrm>
            <a:off x="6719197" y="2137948"/>
            <a:ext cx="1548894" cy="1645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2" name="图片 141" descr="https://www.ifr.org/img/history/ABB_IRB100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728" t="4691"/>
          <a:stretch/>
        </p:blipFill>
        <p:spPr bwMode="auto">
          <a:xfrm>
            <a:off x="5138756" y="2137949"/>
            <a:ext cx="1469810" cy="1645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1098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圆角矩形 37890"/>
          <p:cNvSpPr/>
          <p:nvPr/>
        </p:nvSpPr>
        <p:spPr bwMode="auto">
          <a:xfrm>
            <a:off x="529376" y="4922324"/>
            <a:ext cx="8243352" cy="142962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8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2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串联机构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003" y="1367538"/>
            <a:ext cx="3295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2.2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柱</a:t>
            </a:r>
            <a:r>
              <a:rPr lang="zh-CN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面坐标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机器人</a:t>
            </a:r>
            <a:endParaRPr lang="zh-CN" altLang="en-US" dirty="0">
              <a:latin typeface="+mn-lt"/>
            </a:endParaRPr>
          </a:p>
        </p:txBody>
      </p:sp>
      <p:sp>
        <p:nvSpPr>
          <p:cNvPr id="37888" name="矩形 37887"/>
          <p:cNvSpPr/>
          <p:nvPr/>
        </p:nvSpPr>
        <p:spPr>
          <a:xfrm>
            <a:off x="529376" y="4975415"/>
            <a:ext cx="8243352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(1) 4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个关节轴线平行。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关节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1~3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可以认为在平行于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XOY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的平面内。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(3)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位置与姿态的耦合性较弱，末端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Z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坐标位置只受关节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4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影响，独立于其它关节；关节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只用于确定末端姿态，不影响末端位置；末端的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X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Y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坐标位置由关节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1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和关节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确定。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18230" y="1367537"/>
            <a:ext cx="8243352" cy="3312169"/>
          </a:xfrm>
          <a:prstGeom prst="roundRect">
            <a:avLst>
              <a:gd name="adj" fmla="val 1220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2036337" y="407888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侧视图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5230687" y="4078884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俯</a:t>
            </a:r>
            <a:r>
              <a:rPr lang="zh-CN" altLang="zh-CN" sz="20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视图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3" name="组合 142"/>
          <p:cNvGrpSpPr>
            <a:grpSpLocks noChangeAspect="1"/>
          </p:cNvGrpSpPr>
          <p:nvPr/>
        </p:nvGrpSpPr>
        <p:grpSpPr>
          <a:xfrm>
            <a:off x="791171" y="2201376"/>
            <a:ext cx="3497594" cy="1761173"/>
            <a:chOff x="-320049" y="0"/>
            <a:chExt cx="2331729" cy="1174788"/>
          </a:xfrm>
        </p:grpSpPr>
        <p:cxnSp>
          <p:nvCxnSpPr>
            <p:cNvPr id="144" name="直接连接符 143"/>
            <p:cNvCxnSpPr/>
            <p:nvPr/>
          </p:nvCxnSpPr>
          <p:spPr>
            <a:xfrm>
              <a:off x="1471617" y="419100"/>
              <a:ext cx="0" cy="15029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145" name="组合 144"/>
            <p:cNvGrpSpPr/>
            <p:nvPr/>
          </p:nvGrpSpPr>
          <p:grpSpPr>
            <a:xfrm>
              <a:off x="-320049" y="0"/>
              <a:ext cx="2331729" cy="1174788"/>
              <a:chOff x="-320049" y="0"/>
              <a:chExt cx="2331729" cy="1174788"/>
            </a:xfrm>
          </p:grpSpPr>
          <p:cxnSp>
            <p:nvCxnSpPr>
              <p:cNvPr id="146" name="直接连接符 145"/>
              <p:cNvCxnSpPr/>
              <p:nvPr/>
            </p:nvCxnSpPr>
            <p:spPr>
              <a:xfrm>
                <a:off x="542925" y="1038225"/>
                <a:ext cx="29376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47" name="直接连接符 146"/>
              <p:cNvCxnSpPr/>
              <p:nvPr/>
            </p:nvCxnSpPr>
            <p:spPr>
              <a:xfrm flipV="1">
                <a:off x="914400" y="528638"/>
                <a:ext cx="153035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grpSp>
            <p:nvGrpSpPr>
              <p:cNvPr id="148" name="组合 147"/>
              <p:cNvGrpSpPr/>
              <p:nvPr/>
            </p:nvGrpSpPr>
            <p:grpSpPr>
              <a:xfrm rot="10800000" flipH="1" flipV="1">
                <a:off x="1004888" y="52388"/>
                <a:ext cx="207009" cy="473709"/>
                <a:chOff x="0" y="0"/>
                <a:chExt cx="212090" cy="457200"/>
              </a:xfrm>
            </p:grpSpPr>
            <p:grpSp>
              <p:nvGrpSpPr>
                <p:cNvPr id="192" name="组合 191"/>
                <p:cNvGrpSpPr/>
                <p:nvPr/>
              </p:nvGrpSpPr>
              <p:grpSpPr>
                <a:xfrm>
                  <a:off x="0" y="0"/>
                  <a:ext cx="212090" cy="457200"/>
                  <a:chOff x="0" y="0"/>
                  <a:chExt cx="212147" cy="457200"/>
                </a:xfrm>
              </p:grpSpPr>
              <p:sp>
                <p:nvSpPr>
                  <p:cNvPr id="194" name="矩形 193"/>
                  <p:cNvSpPr/>
                  <p:nvPr/>
                </p:nvSpPr>
                <p:spPr>
                  <a:xfrm>
                    <a:off x="0" y="103909"/>
                    <a:ext cx="119380" cy="206375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95" name="直接连接符 194"/>
                  <p:cNvCxnSpPr/>
                  <p:nvPr/>
                </p:nvCxnSpPr>
                <p:spPr>
                  <a:xfrm>
                    <a:off x="60036" y="0"/>
                    <a:ext cx="0" cy="4572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6" name="直接连接符 195"/>
                  <p:cNvCxnSpPr/>
                  <p:nvPr/>
                </p:nvCxnSpPr>
                <p:spPr>
                  <a:xfrm>
                    <a:off x="0" y="339436"/>
                    <a:ext cx="119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7" name="直接连接符 196"/>
                  <p:cNvCxnSpPr/>
                  <p:nvPr/>
                </p:nvCxnSpPr>
                <p:spPr>
                  <a:xfrm>
                    <a:off x="0" y="76200"/>
                    <a:ext cx="119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直接连接符 197"/>
                  <p:cNvCxnSpPr/>
                  <p:nvPr/>
                </p:nvCxnSpPr>
                <p:spPr>
                  <a:xfrm flipH="1">
                    <a:off x="120072" y="122382"/>
                    <a:ext cx="92075" cy="9017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3" name="任意多边形 192"/>
                <p:cNvSpPr/>
                <p:nvPr/>
              </p:nvSpPr>
              <p:spPr>
                <a:xfrm rot="20276406">
                  <a:off x="115454" y="136236"/>
                  <a:ext cx="55995" cy="52210"/>
                </a:xfrm>
                <a:custGeom>
                  <a:avLst/>
                  <a:gdLst>
                    <a:gd name="connsiteX0" fmla="*/ 80818 w 184727"/>
                    <a:gd name="connsiteY0" fmla="*/ 0 h 184727"/>
                    <a:gd name="connsiteX1" fmla="*/ 180109 w 184727"/>
                    <a:gd name="connsiteY1" fmla="*/ 32327 h 184727"/>
                    <a:gd name="connsiteX2" fmla="*/ 184727 w 184727"/>
                    <a:gd name="connsiteY2" fmla="*/ 106218 h 184727"/>
                    <a:gd name="connsiteX3" fmla="*/ 0 w 184727"/>
                    <a:gd name="connsiteY3" fmla="*/ 184727 h 184727"/>
                    <a:gd name="connsiteX4" fmla="*/ 80818 w 184727"/>
                    <a:gd name="connsiteY4" fmla="*/ 0 h 184727"/>
                    <a:gd name="connsiteX0" fmla="*/ 80818 w 184727"/>
                    <a:gd name="connsiteY0" fmla="*/ 8210 h 192937"/>
                    <a:gd name="connsiteX1" fmla="*/ 180109 w 184727"/>
                    <a:gd name="connsiteY1" fmla="*/ 40537 h 192937"/>
                    <a:gd name="connsiteX2" fmla="*/ 184727 w 184727"/>
                    <a:gd name="connsiteY2" fmla="*/ 114428 h 192937"/>
                    <a:gd name="connsiteX3" fmla="*/ 0 w 184727"/>
                    <a:gd name="connsiteY3" fmla="*/ 192937 h 192937"/>
                    <a:gd name="connsiteX4" fmla="*/ 80818 w 184727"/>
                    <a:gd name="connsiteY4" fmla="*/ 8210 h 192937"/>
                    <a:gd name="connsiteX0" fmla="*/ 80818 w 201058"/>
                    <a:gd name="connsiteY0" fmla="*/ 8210 h 192937"/>
                    <a:gd name="connsiteX1" fmla="*/ 180109 w 201058"/>
                    <a:gd name="connsiteY1" fmla="*/ 40537 h 192937"/>
                    <a:gd name="connsiteX2" fmla="*/ 184727 w 201058"/>
                    <a:gd name="connsiteY2" fmla="*/ 114428 h 192937"/>
                    <a:gd name="connsiteX3" fmla="*/ 0 w 201058"/>
                    <a:gd name="connsiteY3" fmla="*/ 192937 h 192937"/>
                    <a:gd name="connsiteX4" fmla="*/ 80818 w 201058"/>
                    <a:gd name="connsiteY4" fmla="*/ 8210 h 192937"/>
                    <a:gd name="connsiteX0" fmla="*/ 80818 w 200291"/>
                    <a:gd name="connsiteY0" fmla="*/ 13671 h 198398"/>
                    <a:gd name="connsiteX1" fmla="*/ 177795 w 200291"/>
                    <a:gd name="connsiteY1" fmla="*/ 20528 h 198398"/>
                    <a:gd name="connsiteX2" fmla="*/ 184727 w 200291"/>
                    <a:gd name="connsiteY2" fmla="*/ 119889 h 198398"/>
                    <a:gd name="connsiteX3" fmla="*/ 0 w 200291"/>
                    <a:gd name="connsiteY3" fmla="*/ 198398 h 198398"/>
                    <a:gd name="connsiteX4" fmla="*/ 80818 w 200291"/>
                    <a:gd name="connsiteY4" fmla="*/ 13671 h 19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291" h="198398">
                      <a:moveTo>
                        <a:pt x="80818" y="13671"/>
                      </a:moveTo>
                      <a:cubicBezTo>
                        <a:pt x="110836" y="-11729"/>
                        <a:pt x="160477" y="2825"/>
                        <a:pt x="177795" y="20528"/>
                      </a:cubicBezTo>
                      <a:cubicBezTo>
                        <a:pt x="195113" y="38231"/>
                        <a:pt x="214745" y="94489"/>
                        <a:pt x="184727" y="119889"/>
                      </a:cubicBezTo>
                      <a:lnTo>
                        <a:pt x="0" y="198398"/>
                      </a:lnTo>
                      <a:lnTo>
                        <a:pt x="80818" y="1367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 rot="5400000">
                <a:off x="1337609" y="723247"/>
                <a:ext cx="92075" cy="93384"/>
                <a:chOff x="0" y="0"/>
                <a:chExt cx="61696" cy="93384"/>
              </a:xfrm>
            </p:grpSpPr>
            <p:cxnSp>
              <p:nvCxnSpPr>
                <p:cNvPr id="186" name="直接连接符 185"/>
                <p:cNvCxnSpPr/>
                <p:nvPr/>
              </p:nvCxnSpPr>
              <p:spPr>
                <a:xfrm>
                  <a:off x="1524" y="70104"/>
                  <a:ext cx="5969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grpSp>
              <p:nvGrpSpPr>
                <p:cNvPr id="187" name="组合 186"/>
                <p:cNvGrpSpPr/>
                <p:nvPr/>
              </p:nvGrpSpPr>
              <p:grpSpPr>
                <a:xfrm>
                  <a:off x="0" y="0"/>
                  <a:ext cx="61696" cy="93384"/>
                  <a:chOff x="0" y="0"/>
                  <a:chExt cx="61696" cy="93384"/>
                </a:xfrm>
              </p:grpSpPr>
              <p:cxnSp>
                <p:nvCxnSpPr>
                  <p:cNvPr id="188" name="直接连接符 187"/>
                  <p:cNvCxnSpPr/>
                  <p:nvPr/>
                </p:nvCxnSpPr>
                <p:spPr>
                  <a:xfrm>
                    <a:off x="0" y="0"/>
                    <a:ext cx="0" cy="93384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2006" y="24063"/>
                    <a:ext cx="5969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0" y="0"/>
                    <a:ext cx="61595" cy="2476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 flipV="1">
                    <a:off x="0" y="69703"/>
                    <a:ext cx="61595" cy="2286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grpSp>
            <p:nvGrpSpPr>
              <p:cNvPr id="150" name="组合 149"/>
              <p:cNvGrpSpPr/>
              <p:nvPr/>
            </p:nvGrpSpPr>
            <p:grpSpPr>
              <a:xfrm>
                <a:off x="542925" y="1042988"/>
                <a:ext cx="277991" cy="73245"/>
                <a:chOff x="0" y="-87597"/>
                <a:chExt cx="185737" cy="48895"/>
              </a:xfrm>
            </p:grpSpPr>
            <p:cxnSp>
              <p:nvCxnSpPr>
                <p:cNvPr id="181" name="直接连接符 180"/>
                <p:cNvCxnSpPr/>
                <p:nvPr/>
              </p:nvCxnSpPr>
              <p:spPr>
                <a:xfrm flipH="1">
                  <a:off x="0" y="-87597"/>
                  <a:ext cx="38100" cy="4889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82" name="直接连接符 181"/>
                <p:cNvCxnSpPr/>
                <p:nvPr/>
              </p:nvCxnSpPr>
              <p:spPr>
                <a:xfrm flipH="1">
                  <a:off x="76200" y="-87597"/>
                  <a:ext cx="38100" cy="4889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83" name="直接连接符 182"/>
                <p:cNvCxnSpPr/>
                <p:nvPr/>
              </p:nvCxnSpPr>
              <p:spPr>
                <a:xfrm flipH="1">
                  <a:off x="113556" y="-87597"/>
                  <a:ext cx="38100" cy="4889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84" name="直接连接符 183"/>
                <p:cNvCxnSpPr/>
                <p:nvPr/>
              </p:nvCxnSpPr>
              <p:spPr>
                <a:xfrm flipH="1">
                  <a:off x="38100" y="-87597"/>
                  <a:ext cx="38100" cy="4889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85" name="直接连接符 184"/>
                <p:cNvCxnSpPr/>
                <p:nvPr/>
              </p:nvCxnSpPr>
              <p:spPr>
                <a:xfrm flipH="1">
                  <a:off x="147637" y="-87597"/>
                  <a:ext cx="38100" cy="4889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151" name="组合 150"/>
              <p:cNvGrpSpPr/>
              <p:nvPr/>
            </p:nvGrpSpPr>
            <p:grpSpPr>
              <a:xfrm>
                <a:off x="-143212" y="352425"/>
                <a:ext cx="1061264" cy="822357"/>
                <a:chOff x="-495771" y="0"/>
                <a:chExt cx="707861" cy="548964"/>
              </a:xfrm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-495771" y="0"/>
                  <a:ext cx="707861" cy="548964"/>
                  <a:chOff x="-495904" y="0"/>
                  <a:chExt cx="708051" cy="548964"/>
                </a:xfrm>
              </p:grpSpPr>
              <p:sp>
                <p:nvSpPr>
                  <p:cNvPr id="173" name="矩形 172"/>
                  <p:cNvSpPr/>
                  <p:nvPr/>
                </p:nvSpPr>
                <p:spPr>
                  <a:xfrm>
                    <a:off x="0" y="103909"/>
                    <a:ext cx="119380" cy="206375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60036" y="0"/>
                    <a:ext cx="0" cy="4572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0" y="339436"/>
                    <a:ext cx="119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>
                    <a:off x="0" y="76200"/>
                    <a:ext cx="119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直接连接符 176"/>
                  <p:cNvCxnSpPr/>
                  <p:nvPr/>
                </p:nvCxnSpPr>
                <p:spPr>
                  <a:xfrm flipH="1">
                    <a:off x="120072" y="119069"/>
                    <a:ext cx="92075" cy="9017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-392084" y="456569"/>
                    <a:ext cx="145710" cy="935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 flipV="1">
                    <a:off x="-394340" y="291851"/>
                    <a:ext cx="2246" cy="17123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180" name="直接连接符 179"/>
                  <p:cNvCxnSpPr/>
                  <p:nvPr/>
                </p:nvCxnSpPr>
                <p:spPr>
                  <a:xfrm flipH="1">
                    <a:off x="-495904" y="453763"/>
                    <a:ext cx="100680" cy="9520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  <a:tailEnd type="triangle"/>
                  </a:ln>
                  <a:effectLst/>
                </p:spPr>
              </p:cxnSp>
            </p:grpSp>
            <p:sp>
              <p:nvSpPr>
                <p:cNvPr id="172" name="任意多边形 171"/>
                <p:cNvSpPr/>
                <p:nvPr/>
              </p:nvSpPr>
              <p:spPr>
                <a:xfrm rot="20276406">
                  <a:off x="115454" y="136236"/>
                  <a:ext cx="55995" cy="52210"/>
                </a:xfrm>
                <a:custGeom>
                  <a:avLst/>
                  <a:gdLst>
                    <a:gd name="connsiteX0" fmla="*/ 80818 w 184727"/>
                    <a:gd name="connsiteY0" fmla="*/ 0 h 184727"/>
                    <a:gd name="connsiteX1" fmla="*/ 180109 w 184727"/>
                    <a:gd name="connsiteY1" fmla="*/ 32327 h 184727"/>
                    <a:gd name="connsiteX2" fmla="*/ 184727 w 184727"/>
                    <a:gd name="connsiteY2" fmla="*/ 106218 h 184727"/>
                    <a:gd name="connsiteX3" fmla="*/ 0 w 184727"/>
                    <a:gd name="connsiteY3" fmla="*/ 184727 h 184727"/>
                    <a:gd name="connsiteX4" fmla="*/ 80818 w 184727"/>
                    <a:gd name="connsiteY4" fmla="*/ 0 h 184727"/>
                    <a:gd name="connsiteX0" fmla="*/ 80818 w 184727"/>
                    <a:gd name="connsiteY0" fmla="*/ 8210 h 192937"/>
                    <a:gd name="connsiteX1" fmla="*/ 180109 w 184727"/>
                    <a:gd name="connsiteY1" fmla="*/ 40537 h 192937"/>
                    <a:gd name="connsiteX2" fmla="*/ 184727 w 184727"/>
                    <a:gd name="connsiteY2" fmla="*/ 114428 h 192937"/>
                    <a:gd name="connsiteX3" fmla="*/ 0 w 184727"/>
                    <a:gd name="connsiteY3" fmla="*/ 192937 h 192937"/>
                    <a:gd name="connsiteX4" fmla="*/ 80818 w 184727"/>
                    <a:gd name="connsiteY4" fmla="*/ 8210 h 192937"/>
                    <a:gd name="connsiteX0" fmla="*/ 80818 w 201058"/>
                    <a:gd name="connsiteY0" fmla="*/ 8210 h 192937"/>
                    <a:gd name="connsiteX1" fmla="*/ 180109 w 201058"/>
                    <a:gd name="connsiteY1" fmla="*/ 40537 h 192937"/>
                    <a:gd name="connsiteX2" fmla="*/ 184727 w 201058"/>
                    <a:gd name="connsiteY2" fmla="*/ 114428 h 192937"/>
                    <a:gd name="connsiteX3" fmla="*/ 0 w 201058"/>
                    <a:gd name="connsiteY3" fmla="*/ 192937 h 192937"/>
                    <a:gd name="connsiteX4" fmla="*/ 80818 w 201058"/>
                    <a:gd name="connsiteY4" fmla="*/ 8210 h 192937"/>
                    <a:gd name="connsiteX0" fmla="*/ 80818 w 200291"/>
                    <a:gd name="connsiteY0" fmla="*/ 13671 h 198398"/>
                    <a:gd name="connsiteX1" fmla="*/ 177795 w 200291"/>
                    <a:gd name="connsiteY1" fmla="*/ 20528 h 198398"/>
                    <a:gd name="connsiteX2" fmla="*/ 184727 w 200291"/>
                    <a:gd name="connsiteY2" fmla="*/ 119889 h 198398"/>
                    <a:gd name="connsiteX3" fmla="*/ 0 w 200291"/>
                    <a:gd name="connsiteY3" fmla="*/ 198398 h 198398"/>
                    <a:gd name="connsiteX4" fmla="*/ 80818 w 200291"/>
                    <a:gd name="connsiteY4" fmla="*/ 13671 h 19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291" h="198398">
                      <a:moveTo>
                        <a:pt x="80818" y="13671"/>
                      </a:moveTo>
                      <a:cubicBezTo>
                        <a:pt x="110836" y="-11729"/>
                        <a:pt x="160477" y="2825"/>
                        <a:pt x="177795" y="20528"/>
                      </a:cubicBezTo>
                      <a:cubicBezTo>
                        <a:pt x="195113" y="38231"/>
                        <a:pt x="214745" y="94489"/>
                        <a:pt x="184727" y="119889"/>
                      </a:cubicBezTo>
                      <a:lnTo>
                        <a:pt x="0" y="198398"/>
                      </a:lnTo>
                      <a:lnTo>
                        <a:pt x="80818" y="13671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52" name="文本框 2"/>
              <p:cNvSpPr txBox="1">
                <a:spLocks noChangeArrowheads="1"/>
              </p:cNvSpPr>
              <p:nvPr/>
            </p:nvSpPr>
            <p:spPr bwMode="auto">
              <a:xfrm>
                <a:off x="98758" y="518998"/>
                <a:ext cx="457072" cy="308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1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53" name="文本框 2"/>
              <p:cNvSpPr txBox="1">
                <a:spLocks noChangeArrowheads="1"/>
              </p:cNvSpPr>
              <p:nvPr/>
            </p:nvSpPr>
            <p:spPr bwMode="auto">
              <a:xfrm>
                <a:off x="457200" y="0"/>
                <a:ext cx="51625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2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54" name="文本框 2"/>
              <p:cNvSpPr txBox="1">
                <a:spLocks noChangeArrowheads="1"/>
              </p:cNvSpPr>
              <p:nvPr/>
            </p:nvSpPr>
            <p:spPr bwMode="auto">
              <a:xfrm>
                <a:off x="1495425" y="114300"/>
                <a:ext cx="51625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3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55" name="文本框 2"/>
              <p:cNvSpPr txBox="1">
                <a:spLocks noChangeArrowheads="1"/>
              </p:cNvSpPr>
              <p:nvPr/>
            </p:nvSpPr>
            <p:spPr bwMode="auto">
              <a:xfrm>
                <a:off x="1490663" y="361950"/>
                <a:ext cx="516255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4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56" name="文本框 2"/>
              <p:cNvSpPr txBox="1">
                <a:spLocks noChangeArrowheads="1"/>
              </p:cNvSpPr>
              <p:nvPr/>
            </p:nvSpPr>
            <p:spPr bwMode="auto">
              <a:xfrm>
                <a:off x="1466850" y="638175"/>
                <a:ext cx="387985" cy="4108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末端工具</a:t>
                </a:r>
              </a:p>
            </p:txBody>
          </p:sp>
          <p:cxnSp>
            <p:nvCxnSpPr>
              <p:cNvPr id="157" name="直接连接符 156"/>
              <p:cNvCxnSpPr/>
              <p:nvPr/>
            </p:nvCxnSpPr>
            <p:spPr>
              <a:xfrm flipV="1">
                <a:off x="1209675" y="180975"/>
                <a:ext cx="153035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grpSp>
            <p:nvGrpSpPr>
              <p:cNvPr id="158" name="组合 157"/>
              <p:cNvGrpSpPr/>
              <p:nvPr/>
            </p:nvGrpSpPr>
            <p:grpSpPr>
              <a:xfrm flipV="1">
                <a:off x="1323975" y="176213"/>
                <a:ext cx="146501" cy="340360"/>
                <a:chOff x="0" y="0"/>
                <a:chExt cx="146501" cy="340360"/>
              </a:xfrm>
            </p:grpSpPr>
            <p:grpSp>
              <p:nvGrpSpPr>
                <p:cNvPr id="164" name="组合 163"/>
                <p:cNvGrpSpPr/>
                <p:nvPr/>
              </p:nvGrpSpPr>
              <p:grpSpPr>
                <a:xfrm>
                  <a:off x="38111" y="0"/>
                  <a:ext cx="108390" cy="340360"/>
                  <a:chOff x="60036" y="0"/>
                  <a:chExt cx="152111" cy="457200"/>
                </a:xfrm>
              </p:grpSpPr>
              <p:grpSp>
                <p:nvGrpSpPr>
                  <p:cNvPr id="167" name="组合 166"/>
                  <p:cNvGrpSpPr/>
                  <p:nvPr/>
                </p:nvGrpSpPr>
                <p:grpSpPr>
                  <a:xfrm>
                    <a:off x="60036" y="0"/>
                    <a:ext cx="152111" cy="457200"/>
                    <a:chOff x="60036" y="0"/>
                    <a:chExt cx="152111" cy="457200"/>
                  </a:xfrm>
                </p:grpSpPr>
                <p:cxnSp>
                  <p:nvCxnSpPr>
                    <p:cNvPr id="169" name="直接连接符 168"/>
                    <p:cNvCxnSpPr/>
                    <p:nvPr/>
                  </p:nvCxnSpPr>
                  <p:spPr>
                    <a:xfrm>
                      <a:off x="60036" y="0"/>
                      <a:ext cx="0" cy="45720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0" name="直接连接符 169"/>
                    <p:cNvCxnSpPr/>
                    <p:nvPr/>
                  </p:nvCxnSpPr>
                  <p:spPr>
                    <a:xfrm flipH="1">
                      <a:off x="120072" y="122382"/>
                      <a:ext cx="92075" cy="9017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68" name="任意多边形 167"/>
                  <p:cNvSpPr/>
                  <p:nvPr/>
                </p:nvSpPr>
                <p:spPr>
                  <a:xfrm rot="20276406">
                    <a:off x="115454" y="136236"/>
                    <a:ext cx="55995" cy="52210"/>
                  </a:xfrm>
                  <a:custGeom>
                    <a:avLst/>
                    <a:gdLst>
                      <a:gd name="connsiteX0" fmla="*/ 80818 w 184727"/>
                      <a:gd name="connsiteY0" fmla="*/ 0 h 184727"/>
                      <a:gd name="connsiteX1" fmla="*/ 180109 w 184727"/>
                      <a:gd name="connsiteY1" fmla="*/ 32327 h 184727"/>
                      <a:gd name="connsiteX2" fmla="*/ 184727 w 184727"/>
                      <a:gd name="connsiteY2" fmla="*/ 106218 h 184727"/>
                      <a:gd name="connsiteX3" fmla="*/ 0 w 184727"/>
                      <a:gd name="connsiteY3" fmla="*/ 184727 h 184727"/>
                      <a:gd name="connsiteX4" fmla="*/ 80818 w 184727"/>
                      <a:gd name="connsiteY4" fmla="*/ 0 h 184727"/>
                      <a:gd name="connsiteX0" fmla="*/ 80818 w 184727"/>
                      <a:gd name="connsiteY0" fmla="*/ 8210 h 192937"/>
                      <a:gd name="connsiteX1" fmla="*/ 180109 w 184727"/>
                      <a:gd name="connsiteY1" fmla="*/ 40537 h 192937"/>
                      <a:gd name="connsiteX2" fmla="*/ 184727 w 184727"/>
                      <a:gd name="connsiteY2" fmla="*/ 114428 h 192937"/>
                      <a:gd name="connsiteX3" fmla="*/ 0 w 184727"/>
                      <a:gd name="connsiteY3" fmla="*/ 192937 h 192937"/>
                      <a:gd name="connsiteX4" fmla="*/ 80818 w 184727"/>
                      <a:gd name="connsiteY4" fmla="*/ 8210 h 192937"/>
                      <a:gd name="connsiteX0" fmla="*/ 80818 w 201058"/>
                      <a:gd name="connsiteY0" fmla="*/ 8210 h 192937"/>
                      <a:gd name="connsiteX1" fmla="*/ 180109 w 201058"/>
                      <a:gd name="connsiteY1" fmla="*/ 40537 h 192937"/>
                      <a:gd name="connsiteX2" fmla="*/ 184727 w 201058"/>
                      <a:gd name="connsiteY2" fmla="*/ 114428 h 192937"/>
                      <a:gd name="connsiteX3" fmla="*/ 0 w 201058"/>
                      <a:gd name="connsiteY3" fmla="*/ 192937 h 192937"/>
                      <a:gd name="connsiteX4" fmla="*/ 80818 w 201058"/>
                      <a:gd name="connsiteY4" fmla="*/ 8210 h 192937"/>
                      <a:gd name="connsiteX0" fmla="*/ 80818 w 200291"/>
                      <a:gd name="connsiteY0" fmla="*/ 13671 h 198398"/>
                      <a:gd name="connsiteX1" fmla="*/ 177795 w 200291"/>
                      <a:gd name="connsiteY1" fmla="*/ 20528 h 198398"/>
                      <a:gd name="connsiteX2" fmla="*/ 184727 w 200291"/>
                      <a:gd name="connsiteY2" fmla="*/ 119889 h 198398"/>
                      <a:gd name="connsiteX3" fmla="*/ 0 w 200291"/>
                      <a:gd name="connsiteY3" fmla="*/ 198398 h 198398"/>
                      <a:gd name="connsiteX4" fmla="*/ 80818 w 200291"/>
                      <a:gd name="connsiteY4" fmla="*/ 13671 h 198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291" h="198398">
                        <a:moveTo>
                          <a:pt x="80818" y="13671"/>
                        </a:moveTo>
                        <a:cubicBezTo>
                          <a:pt x="110836" y="-11729"/>
                          <a:pt x="160477" y="2825"/>
                          <a:pt x="177795" y="20528"/>
                        </a:cubicBezTo>
                        <a:cubicBezTo>
                          <a:pt x="195113" y="38231"/>
                          <a:pt x="214745" y="94489"/>
                          <a:pt x="184727" y="119889"/>
                        </a:cubicBezTo>
                        <a:lnTo>
                          <a:pt x="0" y="198398"/>
                        </a:lnTo>
                        <a:lnTo>
                          <a:pt x="80818" y="13671"/>
                        </a:lnTo>
                        <a:close/>
                      </a:path>
                    </a:pathLst>
                  </a:cu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cxnSp>
              <p:nvCxnSpPr>
                <p:cNvPr id="165" name="直接连接符 164"/>
                <p:cNvCxnSpPr/>
                <p:nvPr/>
              </p:nvCxnSpPr>
              <p:spPr>
                <a:xfrm>
                  <a:off x="0" y="90487"/>
                  <a:ext cx="0" cy="136525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76200" y="85725"/>
                  <a:ext cx="0" cy="13676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cxnSp>
            <p:nvCxnSpPr>
              <p:cNvPr id="159" name="直接连接符 158"/>
              <p:cNvCxnSpPr/>
              <p:nvPr/>
            </p:nvCxnSpPr>
            <p:spPr>
              <a:xfrm>
                <a:off x="1362075" y="576263"/>
                <a:ext cx="0" cy="15029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1357313" y="576263"/>
                <a:ext cx="11520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161" name="文本框 2"/>
              <p:cNvSpPr txBox="1">
                <a:spLocks noChangeArrowheads="1"/>
              </p:cNvSpPr>
              <p:nvPr/>
            </p:nvSpPr>
            <p:spPr bwMode="auto">
              <a:xfrm>
                <a:off x="-202018" y="677346"/>
                <a:ext cx="179509" cy="210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Z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62" name="文本框 2"/>
              <p:cNvSpPr txBox="1">
                <a:spLocks noChangeArrowheads="1"/>
              </p:cNvSpPr>
              <p:nvPr/>
            </p:nvSpPr>
            <p:spPr bwMode="auto">
              <a:xfrm>
                <a:off x="-320049" y="964050"/>
                <a:ext cx="179509" cy="210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X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63" name="文本框 2"/>
              <p:cNvSpPr txBox="1">
                <a:spLocks noChangeArrowheads="1"/>
              </p:cNvSpPr>
              <p:nvPr/>
            </p:nvSpPr>
            <p:spPr bwMode="auto">
              <a:xfrm>
                <a:off x="233872" y="941967"/>
                <a:ext cx="179509" cy="210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黑体" panose="02010609060101010101" pitchFamily="49" charset="-122"/>
                    <a:cs typeface="Calibri"/>
                  </a:rPr>
                  <a:t>Y</a:t>
                </a:r>
                <a:endParaRPr kumimoji="0" lang="zh-CN" altLang="en-US" sz="1600" b="0" i="0" u="none" strike="noStrike" kern="1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</p:grpSp>
      </p:grpSp>
      <p:grpSp>
        <p:nvGrpSpPr>
          <p:cNvPr id="199" name="组合 198"/>
          <p:cNvGrpSpPr>
            <a:grpSpLocks noChangeAspect="1"/>
          </p:cNvGrpSpPr>
          <p:nvPr/>
        </p:nvGrpSpPr>
        <p:grpSpPr>
          <a:xfrm>
            <a:off x="4334716" y="2672864"/>
            <a:ext cx="2746050" cy="1289685"/>
            <a:chOff x="66680" y="28574"/>
            <a:chExt cx="1830700" cy="862013"/>
          </a:xfrm>
        </p:grpSpPr>
        <p:cxnSp>
          <p:nvCxnSpPr>
            <p:cNvPr id="200" name="直接连接符 199"/>
            <p:cNvCxnSpPr/>
            <p:nvPr/>
          </p:nvCxnSpPr>
          <p:spPr>
            <a:xfrm flipH="1" flipV="1">
              <a:off x="581025" y="547698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矩形 200"/>
            <p:cNvSpPr/>
            <p:nvPr/>
          </p:nvSpPr>
          <p:spPr>
            <a:xfrm>
              <a:off x="1190625" y="614373"/>
              <a:ext cx="45085" cy="4508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>
                <a:ea typeface="黑体" panose="02010609060101010101" pitchFamily="49" charset="-122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1276350" y="614373"/>
              <a:ext cx="45085" cy="4508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600">
                <a:ea typeface="黑体" panose="02010609060101010101" pitchFamily="49" charset="-122"/>
              </a:endParaRPr>
            </a:p>
          </p:txBody>
        </p:sp>
        <p:grpSp>
          <p:nvGrpSpPr>
            <p:cNvPr id="203" name="组合 202"/>
            <p:cNvGrpSpPr/>
            <p:nvPr/>
          </p:nvGrpSpPr>
          <p:grpSpPr>
            <a:xfrm>
              <a:off x="66680" y="28574"/>
              <a:ext cx="1830700" cy="862013"/>
              <a:chOff x="66680" y="28574"/>
              <a:chExt cx="1830700" cy="862013"/>
            </a:xfrm>
          </p:grpSpPr>
          <p:grpSp>
            <p:nvGrpSpPr>
              <p:cNvPr id="204" name="组合 203"/>
              <p:cNvGrpSpPr/>
              <p:nvPr/>
            </p:nvGrpSpPr>
            <p:grpSpPr>
              <a:xfrm>
                <a:off x="438150" y="704850"/>
                <a:ext cx="293370" cy="77788"/>
                <a:chOff x="0" y="0"/>
                <a:chExt cx="293370" cy="77788"/>
              </a:xfrm>
            </p:grpSpPr>
            <p:cxnSp>
              <p:nvCxnSpPr>
                <p:cNvPr id="218" name="直接连接符 217"/>
                <p:cNvCxnSpPr/>
                <p:nvPr/>
              </p:nvCxnSpPr>
              <p:spPr>
                <a:xfrm>
                  <a:off x="0" y="0"/>
                  <a:ext cx="29337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/>
                <p:cNvCxnSpPr/>
                <p:nvPr/>
              </p:nvCxnSpPr>
              <p:spPr>
                <a:xfrm flipH="1">
                  <a:off x="0" y="4763"/>
                  <a:ext cx="56515" cy="73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 flipH="1">
                  <a:off x="114300" y="4763"/>
                  <a:ext cx="56515" cy="73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 flipH="1">
                  <a:off x="171450" y="4763"/>
                  <a:ext cx="56515" cy="73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 flipH="1">
                  <a:off x="57150" y="4763"/>
                  <a:ext cx="56515" cy="73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 flipH="1">
                  <a:off x="219075" y="4763"/>
                  <a:ext cx="56515" cy="730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椭圆 204"/>
              <p:cNvSpPr/>
              <p:nvPr/>
            </p:nvSpPr>
            <p:spPr>
              <a:xfrm>
                <a:off x="519112" y="433387"/>
                <a:ext cx="118745" cy="11874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847725" y="266700"/>
                <a:ext cx="118745" cy="11874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1185862" y="342900"/>
                <a:ext cx="118745" cy="11874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  <p:cxnSp>
            <p:nvCxnSpPr>
              <p:cNvPr id="208" name="直接连接符 207"/>
              <p:cNvCxnSpPr/>
              <p:nvPr/>
            </p:nvCxnSpPr>
            <p:spPr>
              <a:xfrm>
                <a:off x="966787" y="342900"/>
                <a:ext cx="219075" cy="42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 flipV="1">
                <a:off x="623887" y="342900"/>
                <a:ext cx="222071" cy="1238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文本框 2"/>
              <p:cNvSpPr txBox="1">
                <a:spLocks noChangeArrowheads="1"/>
              </p:cNvSpPr>
              <p:nvPr/>
            </p:nvSpPr>
            <p:spPr bwMode="auto">
              <a:xfrm>
                <a:off x="66680" y="380751"/>
                <a:ext cx="4494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1</a:t>
                </a:r>
                <a:endPara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211" name="文本框 2"/>
              <p:cNvSpPr txBox="1">
                <a:spLocks noChangeArrowheads="1"/>
              </p:cNvSpPr>
              <p:nvPr/>
            </p:nvSpPr>
            <p:spPr bwMode="auto">
              <a:xfrm>
                <a:off x="638175" y="28574"/>
                <a:ext cx="516255" cy="269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2</a:t>
                </a:r>
                <a:endPara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212" name="文本框 2"/>
              <p:cNvSpPr txBox="1">
                <a:spLocks noChangeArrowheads="1"/>
              </p:cNvSpPr>
              <p:nvPr/>
            </p:nvSpPr>
            <p:spPr bwMode="auto">
              <a:xfrm>
                <a:off x="1381125" y="190500"/>
                <a:ext cx="516255" cy="307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l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3</a:t>
                </a:r>
                <a:endPara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213" name="文本框 2"/>
              <p:cNvSpPr txBox="1">
                <a:spLocks noChangeArrowheads="1"/>
              </p:cNvSpPr>
              <p:nvPr/>
            </p:nvSpPr>
            <p:spPr bwMode="auto">
              <a:xfrm>
                <a:off x="1376362" y="374891"/>
                <a:ext cx="516255" cy="307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4</a:t>
                </a:r>
                <a:endParaRPr lang="zh-CN" sz="16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214" name="文本框 2"/>
              <p:cNvSpPr txBox="1">
                <a:spLocks noChangeArrowheads="1"/>
              </p:cNvSpPr>
              <p:nvPr/>
            </p:nvSpPr>
            <p:spPr bwMode="auto">
              <a:xfrm>
                <a:off x="876300" y="652462"/>
                <a:ext cx="756920" cy="238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6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末端工具</a:t>
                </a:r>
              </a:p>
            </p:txBody>
          </p:sp>
          <p:cxnSp>
            <p:nvCxnSpPr>
              <p:cNvPr id="215" name="直接连接符 214"/>
              <p:cNvCxnSpPr/>
              <p:nvPr/>
            </p:nvCxnSpPr>
            <p:spPr>
              <a:xfrm>
                <a:off x="1252537" y="461962"/>
                <a:ext cx="0" cy="149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椭圆 215"/>
              <p:cNvSpPr/>
              <p:nvPr/>
            </p:nvSpPr>
            <p:spPr>
              <a:xfrm>
                <a:off x="1243012" y="395287"/>
                <a:ext cx="10800" cy="108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1190625" y="614362"/>
                <a:ext cx="123190" cy="450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ea typeface="黑体" panose="02010609060101010101" pitchFamily="49" charset="-122"/>
                </a:endParaRPr>
              </a:p>
            </p:txBody>
          </p:sp>
        </p:grpSp>
      </p:grpSp>
      <p:pic>
        <p:nvPicPr>
          <p:cNvPr id="224" name="图片 223" descr="https://www.ifr.org/img/history/adept%20one%20XL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1571" y="1761423"/>
            <a:ext cx="1363663" cy="263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496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圆角矩形 37890"/>
          <p:cNvSpPr/>
          <p:nvPr/>
        </p:nvSpPr>
        <p:spPr bwMode="auto">
          <a:xfrm>
            <a:off x="529376" y="5480574"/>
            <a:ext cx="8243352" cy="544833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17E5F4-1643-4DD9-9EAD-5103E8EB1AD5}" type="slidenum">
              <a:rPr lang="en-US" altLang="zh-CN" smtClean="0"/>
              <a:pPr>
                <a:defRPr/>
              </a:pPr>
              <a:t>9</a:t>
            </a:fld>
            <a:r>
              <a:rPr lang="en-US" altLang="zh-CN" dirty="0" smtClean="0"/>
              <a:t>/62</a:t>
            </a:r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53706" y="29196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+mn-lt"/>
                <a:ea typeface="黑体" panose="02010609060101010101" pitchFamily="49" charset="-122"/>
              </a:rPr>
              <a:t>2 </a:t>
            </a:r>
            <a:r>
              <a:rPr lang="zh-CN" altLang="en-US" sz="3200" kern="0" dirty="0" smtClean="0">
                <a:latin typeface="+mn-lt"/>
                <a:ea typeface="黑体" panose="02010609060101010101" pitchFamily="49" charset="-122"/>
              </a:rPr>
              <a:t>串联机构</a:t>
            </a:r>
            <a:endParaRPr lang="zh-CN" altLang="en-US" sz="3200" kern="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003" y="1367538"/>
            <a:ext cx="3295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2.3 </a:t>
            </a:r>
            <a:r>
              <a:rPr lang="zh-CN" altLang="en-US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直角</a:t>
            </a:r>
            <a:r>
              <a:rPr lang="zh-CN" altLang="zh-CN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坐标</a:t>
            </a:r>
            <a:r>
              <a:rPr lang="zh-CN" altLang="zh-CN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机器人</a:t>
            </a:r>
            <a:endParaRPr lang="zh-CN" altLang="en-US" dirty="0">
              <a:latin typeface="+mn-lt"/>
            </a:endParaRPr>
          </a:p>
        </p:txBody>
      </p:sp>
      <p:sp>
        <p:nvSpPr>
          <p:cNvPr id="37888" name="矩形 37887"/>
          <p:cNvSpPr/>
          <p:nvPr/>
        </p:nvSpPr>
        <p:spPr>
          <a:xfrm>
            <a:off x="529376" y="5533665"/>
            <a:ext cx="824335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特点</a:t>
            </a:r>
            <a:r>
              <a:rPr lang="zh-CN" altLang="zh-CN" sz="2000" dirty="0" smtClean="0">
                <a:solidFill>
                  <a:srgbClr val="0000CC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(1) 3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个平移关节轴线相互垂直。</a:t>
            </a:r>
            <a:r>
              <a:rPr lang="en-US" altLang="zh-CN" sz="2000" dirty="0">
                <a:latin typeface="+mn-lt"/>
                <a:ea typeface="黑体" panose="02010609060101010101" pitchFamily="49" charset="-122"/>
              </a:rPr>
              <a:t>(2) </a:t>
            </a:r>
            <a:r>
              <a:rPr lang="zh-CN" altLang="zh-CN" sz="2000" dirty="0">
                <a:latin typeface="+mn-lt"/>
                <a:ea typeface="黑体" panose="02010609060101010101" pitchFamily="49" charset="-122"/>
              </a:rPr>
              <a:t>各个平移关节的运动相互解耦</a:t>
            </a:r>
            <a:r>
              <a:rPr lang="zh-CN" altLang="zh-CN" sz="2000" dirty="0" smtClean="0">
                <a:latin typeface="+mn-lt"/>
                <a:ea typeface="黑体" panose="02010609060101010101" pitchFamily="49" charset="-122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7892" name="圆角矩形 37891"/>
          <p:cNvSpPr/>
          <p:nvPr/>
        </p:nvSpPr>
        <p:spPr bwMode="auto">
          <a:xfrm>
            <a:off x="518230" y="1367537"/>
            <a:ext cx="8243352" cy="3733852"/>
          </a:xfrm>
          <a:prstGeom prst="roundRect">
            <a:avLst>
              <a:gd name="adj" fmla="val 12208"/>
            </a:avLst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92" name="组合 91"/>
          <p:cNvGrpSpPr>
            <a:grpSpLocks noChangeAspect="1"/>
          </p:cNvGrpSpPr>
          <p:nvPr/>
        </p:nvGrpSpPr>
        <p:grpSpPr>
          <a:xfrm>
            <a:off x="755108" y="1910010"/>
            <a:ext cx="2753867" cy="1226145"/>
            <a:chOff x="220971" y="0"/>
            <a:chExt cx="2462092" cy="1022105"/>
          </a:xfrm>
        </p:grpSpPr>
        <p:sp>
          <p:nvSpPr>
            <p:cNvPr id="93" name="文本框 2"/>
            <p:cNvSpPr txBox="1">
              <a:spLocks noChangeArrowheads="1"/>
            </p:cNvSpPr>
            <p:nvPr/>
          </p:nvSpPr>
          <p:spPr bwMode="auto">
            <a:xfrm>
              <a:off x="393964" y="208707"/>
              <a:ext cx="179557" cy="210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en-US" sz="14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Z</a:t>
              </a:r>
              <a:endParaRPr lang="zh-CN" sz="14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94" name="文本框 2"/>
            <p:cNvSpPr txBox="1">
              <a:spLocks noChangeArrowheads="1"/>
            </p:cNvSpPr>
            <p:nvPr/>
          </p:nvSpPr>
          <p:spPr bwMode="auto">
            <a:xfrm>
              <a:off x="220971" y="589341"/>
              <a:ext cx="179557" cy="210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en-US" sz="140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X</a:t>
              </a:r>
              <a:endParaRPr lang="zh-CN" sz="140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862013" y="909637"/>
              <a:ext cx="2938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/>
            <p:cNvGrpSpPr/>
            <p:nvPr/>
          </p:nvGrpSpPr>
          <p:grpSpPr>
            <a:xfrm>
              <a:off x="348172" y="0"/>
              <a:ext cx="2334891" cy="1022105"/>
              <a:chOff x="171959" y="0"/>
              <a:chExt cx="2334891" cy="1022105"/>
            </a:xfrm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2362200" y="138112"/>
                <a:ext cx="0" cy="1498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V="1">
                <a:off x="2209800" y="142875"/>
                <a:ext cx="1530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组合 98"/>
              <p:cNvGrpSpPr/>
              <p:nvPr/>
            </p:nvGrpSpPr>
            <p:grpSpPr>
              <a:xfrm rot="5400000" flipH="1">
                <a:off x="1438240" y="295239"/>
                <a:ext cx="263596" cy="580390"/>
                <a:chOff x="0" y="0"/>
                <a:chExt cx="212147" cy="457200"/>
              </a:xfrm>
            </p:grpSpPr>
            <p:grpSp>
              <p:nvGrpSpPr>
                <p:cNvPr id="133" name="组合 132"/>
                <p:cNvGrpSpPr/>
                <p:nvPr/>
              </p:nvGrpSpPr>
              <p:grpSpPr>
                <a:xfrm>
                  <a:off x="0" y="0"/>
                  <a:ext cx="212147" cy="457200"/>
                  <a:chOff x="0" y="0"/>
                  <a:chExt cx="212147" cy="457200"/>
                </a:xfrm>
              </p:grpSpPr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60036" y="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直接连接符 135"/>
                  <p:cNvCxnSpPr/>
                  <p:nvPr/>
                </p:nvCxnSpPr>
                <p:spPr>
                  <a:xfrm flipH="1">
                    <a:off x="120072" y="122382"/>
                    <a:ext cx="92075" cy="901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矩形 136"/>
                  <p:cNvSpPr/>
                  <p:nvPr/>
                </p:nvSpPr>
                <p:spPr>
                  <a:xfrm>
                    <a:off x="0" y="103909"/>
                    <a:ext cx="119380" cy="2063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400"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34" name="任意多边形 133"/>
                <p:cNvSpPr/>
                <p:nvPr/>
              </p:nvSpPr>
              <p:spPr>
                <a:xfrm rot="20276406">
                  <a:off x="115454" y="136236"/>
                  <a:ext cx="55995" cy="52210"/>
                </a:xfrm>
                <a:custGeom>
                  <a:avLst/>
                  <a:gdLst>
                    <a:gd name="connsiteX0" fmla="*/ 80818 w 184727"/>
                    <a:gd name="connsiteY0" fmla="*/ 0 h 184727"/>
                    <a:gd name="connsiteX1" fmla="*/ 180109 w 184727"/>
                    <a:gd name="connsiteY1" fmla="*/ 32327 h 184727"/>
                    <a:gd name="connsiteX2" fmla="*/ 184727 w 184727"/>
                    <a:gd name="connsiteY2" fmla="*/ 106218 h 184727"/>
                    <a:gd name="connsiteX3" fmla="*/ 0 w 184727"/>
                    <a:gd name="connsiteY3" fmla="*/ 184727 h 184727"/>
                    <a:gd name="connsiteX4" fmla="*/ 80818 w 184727"/>
                    <a:gd name="connsiteY4" fmla="*/ 0 h 184727"/>
                    <a:gd name="connsiteX0" fmla="*/ 80818 w 184727"/>
                    <a:gd name="connsiteY0" fmla="*/ 8210 h 192937"/>
                    <a:gd name="connsiteX1" fmla="*/ 180109 w 184727"/>
                    <a:gd name="connsiteY1" fmla="*/ 40537 h 192937"/>
                    <a:gd name="connsiteX2" fmla="*/ 184727 w 184727"/>
                    <a:gd name="connsiteY2" fmla="*/ 114428 h 192937"/>
                    <a:gd name="connsiteX3" fmla="*/ 0 w 184727"/>
                    <a:gd name="connsiteY3" fmla="*/ 192937 h 192937"/>
                    <a:gd name="connsiteX4" fmla="*/ 80818 w 184727"/>
                    <a:gd name="connsiteY4" fmla="*/ 8210 h 192937"/>
                    <a:gd name="connsiteX0" fmla="*/ 80818 w 201058"/>
                    <a:gd name="connsiteY0" fmla="*/ 8210 h 192937"/>
                    <a:gd name="connsiteX1" fmla="*/ 180109 w 201058"/>
                    <a:gd name="connsiteY1" fmla="*/ 40537 h 192937"/>
                    <a:gd name="connsiteX2" fmla="*/ 184727 w 201058"/>
                    <a:gd name="connsiteY2" fmla="*/ 114428 h 192937"/>
                    <a:gd name="connsiteX3" fmla="*/ 0 w 201058"/>
                    <a:gd name="connsiteY3" fmla="*/ 192937 h 192937"/>
                    <a:gd name="connsiteX4" fmla="*/ 80818 w 201058"/>
                    <a:gd name="connsiteY4" fmla="*/ 8210 h 192937"/>
                    <a:gd name="connsiteX0" fmla="*/ 80818 w 200291"/>
                    <a:gd name="connsiteY0" fmla="*/ 13671 h 198398"/>
                    <a:gd name="connsiteX1" fmla="*/ 177795 w 200291"/>
                    <a:gd name="connsiteY1" fmla="*/ 20528 h 198398"/>
                    <a:gd name="connsiteX2" fmla="*/ 184727 w 200291"/>
                    <a:gd name="connsiteY2" fmla="*/ 119889 h 198398"/>
                    <a:gd name="connsiteX3" fmla="*/ 0 w 200291"/>
                    <a:gd name="connsiteY3" fmla="*/ 198398 h 198398"/>
                    <a:gd name="connsiteX4" fmla="*/ 80818 w 200291"/>
                    <a:gd name="connsiteY4" fmla="*/ 13671 h 19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291" h="198398">
                      <a:moveTo>
                        <a:pt x="80818" y="13671"/>
                      </a:moveTo>
                      <a:cubicBezTo>
                        <a:pt x="110836" y="-11729"/>
                        <a:pt x="160477" y="2825"/>
                        <a:pt x="177795" y="20528"/>
                      </a:cubicBezTo>
                      <a:cubicBezTo>
                        <a:pt x="195113" y="38231"/>
                        <a:pt x="214745" y="94489"/>
                        <a:pt x="184727" y="119889"/>
                      </a:cubicBezTo>
                      <a:lnTo>
                        <a:pt x="0" y="198398"/>
                      </a:lnTo>
                      <a:lnTo>
                        <a:pt x="80818" y="1367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400"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 rot="5400000">
                <a:off x="2342496" y="285096"/>
                <a:ext cx="91440" cy="93384"/>
                <a:chOff x="0" y="0"/>
                <a:chExt cx="61696" cy="93384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>
                  <a:off x="1524" y="70104"/>
                  <a:ext cx="59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8" name="组合 127"/>
                <p:cNvGrpSpPr/>
                <p:nvPr/>
              </p:nvGrpSpPr>
              <p:grpSpPr>
                <a:xfrm>
                  <a:off x="0" y="0"/>
                  <a:ext cx="61696" cy="93384"/>
                  <a:chOff x="0" y="0"/>
                  <a:chExt cx="61696" cy="93384"/>
                </a:xfrm>
              </p:grpSpPr>
              <p:cxnSp>
                <p:nvCxnSpPr>
                  <p:cNvPr id="129" name="直接连接符 128"/>
                  <p:cNvCxnSpPr/>
                  <p:nvPr/>
                </p:nvCxnSpPr>
                <p:spPr>
                  <a:xfrm>
                    <a:off x="0" y="0"/>
                    <a:ext cx="0" cy="9338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直接连接符 129"/>
                  <p:cNvCxnSpPr/>
                  <p:nvPr/>
                </p:nvCxnSpPr>
                <p:spPr>
                  <a:xfrm>
                    <a:off x="2006" y="24063"/>
                    <a:ext cx="596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直接连接符 130"/>
                  <p:cNvCxnSpPr/>
                  <p:nvPr/>
                </p:nvCxnSpPr>
                <p:spPr>
                  <a:xfrm>
                    <a:off x="0" y="0"/>
                    <a:ext cx="61595" cy="2476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直接连接符 131"/>
                  <p:cNvCxnSpPr/>
                  <p:nvPr/>
                </p:nvCxnSpPr>
                <p:spPr>
                  <a:xfrm flipV="1">
                    <a:off x="0" y="69703"/>
                    <a:ext cx="61595" cy="2286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1" name="直接连接符 100"/>
              <p:cNvCxnSpPr/>
              <p:nvPr/>
            </p:nvCxnSpPr>
            <p:spPr>
              <a:xfrm>
                <a:off x="329121" y="677233"/>
                <a:ext cx="218456" cy="139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V="1">
                <a:off x="324359" y="424820"/>
                <a:ext cx="3175" cy="25590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flipH="1">
                <a:off x="171959" y="677233"/>
                <a:ext cx="150945" cy="142425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/>
              <p:cNvGrpSpPr/>
              <p:nvPr/>
            </p:nvGrpSpPr>
            <p:grpSpPr>
              <a:xfrm rot="2166721">
                <a:off x="914377" y="338210"/>
                <a:ext cx="319019" cy="683895"/>
                <a:chOff x="0" y="0"/>
                <a:chExt cx="319019" cy="683992"/>
              </a:xfrm>
            </p:grpSpPr>
            <p:cxnSp>
              <p:nvCxnSpPr>
                <p:cNvPr id="123" name="直接连接符 122"/>
                <p:cNvCxnSpPr/>
                <p:nvPr/>
              </p:nvCxnSpPr>
              <p:spPr>
                <a:xfrm>
                  <a:off x="90487" y="0"/>
                  <a:ext cx="0" cy="68399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/>
                <p:cNvCxnSpPr/>
                <p:nvPr/>
              </p:nvCxnSpPr>
              <p:spPr>
                <a:xfrm flipH="1">
                  <a:off x="180975" y="176213"/>
                  <a:ext cx="138044" cy="1348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" name="任意多边形 124"/>
                <p:cNvSpPr/>
                <p:nvPr/>
              </p:nvSpPr>
              <p:spPr>
                <a:xfrm rot="20276406">
                  <a:off x="171450" y="204788"/>
                  <a:ext cx="83973" cy="78109"/>
                </a:xfrm>
                <a:custGeom>
                  <a:avLst/>
                  <a:gdLst>
                    <a:gd name="connsiteX0" fmla="*/ 80818 w 184727"/>
                    <a:gd name="connsiteY0" fmla="*/ 0 h 184727"/>
                    <a:gd name="connsiteX1" fmla="*/ 180109 w 184727"/>
                    <a:gd name="connsiteY1" fmla="*/ 32327 h 184727"/>
                    <a:gd name="connsiteX2" fmla="*/ 184727 w 184727"/>
                    <a:gd name="connsiteY2" fmla="*/ 106218 h 184727"/>
                    <a:gd name="connsiteX3" fmla="*/ 0 w 184727"/>
                    <a:gd name="connsiteY3" fmla="*/ 184727 h 184727"/>
                    <a:gd name="connsiteX4" fmla="*/ 80818 w 184727"/>
                    <a:gd name="connsiteY4" fmla="*/ 0 h 184727"/>
                    <a:gd name="connsiteX0" fmla="*/ 80818 w 184727"/>
                    <a:gd name="connsiteY0" fmla="*/ 8210 h 192937"/>
                    <a:gd name="connsiteX1" fmla="*/ 180109 w 184727"/>
                    <a:gd name="connsiteY1" fmla="*/ 40537 h 192937"/>
                    <a:gd name="connsiteX2" fmla="*/ 184727 w 184727"/>
                    <a:gd name="connsiteY2" fmla="*/ 114428 h 192937"/>
                    <a:gd name="connsiteX3" fmla="*/ 0 w 184727"/>
                    <a:gd name="connsiteY3" fmla="*/ 192937 h 192937"/>
                    <a:gd name="connsiteX4" fmla="*/ 80818 w 184727"/>
                    <a:gd name="connsiteY4" fmla="*/ 8210 h 192937"/>
                    <a:gd name="connsiteX0" fmla="*/ 80818 w 201058"/>
                    <a:gd name="connsiteY0" fmla="*/ 8210 h 192937"/>
                    <a:gd name="connsiteX1" fmla="*/ 180109 w 201058"/>
                    <a:gd name="connsiteY1" fmla="*/ 40537 h 192937"/>
                    <a:gd name="connsiteX2" fmla="*/ 184727 w 201058"/>
                    <a:gd name="connsiteY2" fmla="*/ 114428 h 192937"/>
                    <a:gd name="connsiteX3" fmla="*/ 0 w 201058"/>
                    <a:gd name="connsiteY3" fmla="*/ 192937 h 192937"/>
                    <a:gd name="connsiteX4" fmla="*/ 80818 w 201058"/>
                    <a:gd name="connsiteY4" fmla="*/ 8210 h 192937"/>
                    <a:gd name="connsiteX0" fmla="*/ 80818 w 200291"/>
                    <a:gd name="connsiteY0" fmla="*/ 13671 h 198398"/>
                    <a:gd name="connsiteX1" fmla="*/ 177795 w 200291"/>
                    <a:gd name="connsiteY1" fmla="*/ 20528 h 198398"/>
                    <a:gd name="connsiteX2" fmla="*/ 184727 w 200291"/>
                    <a:gd name="connsiteY2" fmla="*/ 119889 h 198398"/>
                    <a:gd name="connsiteX3" fmla="*/ 0 w 200291"/>
                    <a:gd name="connsiteY3" fmla="*/ 198398 h 198398"/>
                    <a:gd name="connsiteX4" fmla="*/ 80818 w 200291"/>
                    <a:gd name="connsiteY4" fmla="*/ 13671 h 19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291" h="198398">
                      <a:moveTo>
                        <a:pt x="80818" y="13671"/>
                      </a:moveTo>
                      <a:cubicBezTo>
                        <a:pt x="110836" y="-11729"/>
                        <a:pt x="160477" y="2825"/>
                        <a:pt x="177795" y="20528"/>
                      </a:cubicBezTo>
                      <a:cubicBezTo>
                        <a:pt x="195113" y="38231"/>
                        <a:pt x="214745" y="94489"/>
                        <a:pt x="184727" y="119889"/>
                      </a:cubicBezTo>
                      <a:lnTo>
                        <a:pt x="0" y="198398"/>
                      </a:lnTo>
                      <a:lnTo>
                        <a:pt x="80818" y="1367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400"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0" y="157163"/>
                  <a:ext cx="178981" cy="3087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400"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105" name="文本框 2"/>
              <p:cNvSpPr txBox="1">
                <a:spLocks noChangeArrowheads="1"/>
              </p:cNvSpPr>
              <p:nvPr/>
            </p:nvSpPr>
            <p:spPr bwMode="auto">
              <a:xfrm>
                <a:off x="1343025" y="681037"/>
                <a:ext cx="516255" cy="307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2</a:t>
                </a:r>
                <a:endParaRPr lang="zh-CN" sz="14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06" name="文本框 2"/>
              <p:cNvSpPr txBox="1">
                <a:spLocks noChangeArrowheads="1"/>
              </p:cNvSpPr>
              <p:nvPr/>
            </p:nvSpPr>
            <p:spPr bwMode="auto">
              <a:xfrm>
                <a:off x="1509712" y="0"/>
                <a:ext cx="516255" cy="307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l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3</a:t>
                </a:r>
                <a:endParaRPr lang="zh-CN" sz="14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cxnSp>
            <p:nvCxnSpPr>
              <p:cNvPr id="107" name="直接连接符 106"/>
              <p:cNvCxnSpPr/>
              <p:nvPr/>
            </p:nvCxnSpPr>
            <p:spPr>
              <a:xfrm>
                <a:off x="1704975" y="452437"/>
                <a:ext cx="3571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文本框 2"/>
              <p:cNvSpPr txBox="1">
                <a:spLocks noChangeArrowheads="1"/>
              </p:cNvSpPr>
              <p:nvPr/>
            </p:nvSpPr>
            <p:spPr bwMode="auto">
              <a:xfrm>
                <a:off x="494319" y="314137"/>
                <a:ext cx="485967" cy="307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关节</a:t>
                </a:r>
                <a:r>
                  <a:rPr lang="en-US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1</a:t>
                </a:r>
                <a:endParaRPr lang="zh-CN" sz="14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109" name="文本框 2"/>
              <p:cNvSpPr txBox="1">
                <a:spLocks noChangeArrowheads="1"/>
              </p:cNvSpPr>
              <p:nvPr/>
            </p:nvSpPr>
            <p:spPr bwMode="auto">
              <a:xfrm>
                <a:off x="2118865" y="428625"/>
                <a:ext cx="387985" cy="410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ct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末端工具</a:t>
                </a: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685800" y="914400"/>
                <a:ext cx="278069" cy="73149"/>
                <a:chOff x="0" y="-87597"/>
                <a:chExt cx="185737" cy="48895"/>
              </a:xfrm>
            </p:grpSpPr>
            <p:cxnSp>
              <p:nvCxnSpPr>
                <p:cNvPr id="118" name="直接连接符 117"/>
                <p:cNvCxnSpPr/>
                <p:nvPr/>
              </p:nvCxnSpPr>
              <p:spPr>
                <a:xfrm flipH="1">
                  <a:off x="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flipH="1">
                  <a:off x="7620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H="1">
                  <a:off x="113556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38100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/>
                <p:cNvCxnSpPr/>
                <p:nvPr/>
              </p:nvCxnSpPr>
              <p:spPr>
                <a:xfrm flipH="1">
                  <a:off x="147637" y="-87597"/>
                  <a:ext cx="38100" cy="488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文本框 2"/>
              <p:cNvSpPr txBox="1">
                <a:spLocks noChangeArrowheads="1"/>
              </p:cNvSpPr>
              <p:nvPr/>
            </p:nvSpPr>
            <p:spPr bwMode="auto">
              <a:xfrm>
                <a:off x="422671" y="694230"/>
                <a:ext cx="179557" cy="2104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40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Y</a:t>
                </a:r>
                <a:endParaRPr lang="zh-CN" sz="140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grpSp>
            <p:nvGrpSpPr>
              <p:cNvPr id="112" name="组合 111"/>
              <p:cNvGrpSpPr/>
              <p:nvPr/>
            </p:nvGrpSpPr>
            <p:grpSpPr>
              <a:xfrm>
                <a:off x="1990725" y="19050"/>
                <a:ext cx="216593" cy="438150"/>
                <a:chOff x="0" y="0"/>
                <a:chExt cx="212147" cy="457200"/>
              </a:xfrm>
            </p:grpSpPr>
            <p:grpSp>
              <p:nvGrpSpPr>
                <p:cNvPr id="113" name="组合 112"/>
                <p:cNvGrpSpPr/>
                <p:nvPr/>
              </p:nvGrpSpPr>
              <p:grpSpPr>
                <a:xfrm>
                  <a:off x="0" y="0"/>
                  <a:ext cx="212147" cy="457200"/>
                  <a:chOff x="0" y="0"/>
                  <a:chExt cx="212147" cy="457200"/>
                </a:xfrm>
              </p:grpSpPr>
              <p:cxnSp>
                <p:nvCxnSpPr>
                  <p:cNvPr id="115" name="直接连接符 114"/>
                  <p:cNvCxnSpPr/>
                  <p:nvPr/>
                </p:nvCxnSpPr>
                <p:spPr>
                  <a:xfrm>
                    <a:off x="60036" y="0"/>
                    <a:ext cx="0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连接符 115"/>
                  <p:cNvCxnSpPr/>
                  <p:nvPr/>
                </p:nvCxnSpPr>
                <p:spPr>
                  <a:xfrm flipH="1">
                    <a:off x="120072" y="122382"/>
                    <a:ext cx="92075" cy="9017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矩形 116"/>
                  <p:cNvSpPr/>
                  <p:nvPr/>
                </p:nvSpPr>
                <p:spPr>
                  <a:xfrm>
                    <a:off x="0" y="103909"/>
                    <a:ext cx="119380" cy="2063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sz="1400"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14" name="任意多边形 113"/>
                <p:cNvSpPr/>
                <p:nvPr/>
              </p:nvSpPr>
              <p:spPr>
                <a:xfrm rot="20276406">
                  <a:off x="115454" y="136236"/>
                  <a:ext cx="55995" cy="52210"/>
                </a:xfrm>
                <a:custGeom>
                  <a:avLst/>
                  <a:gdLst>
                    <a:gd name="connsiteX0" fmla="*/ 80818 w 184727"/>
                    <a:gd name="connsiteY0" fmla="*/ 0 h 184727"/>
                    <a:gd name="connsiteX1" fmla="*/ 180109 w 184727"/>
                    <a:gd name="connsiteY1" fmla="*/ 32327 h 184727"/>
                    <a:gd name="connsiteX2" fmla="*/ 184727 w 184727"/>
                    <a:gd name="connsiteY2" fmla="*/ 106218 h 184727"/>
                    <a:gd name="connsiteX3" fmla="*/ 0 w 184727"/>
                    <a:gd name="connsiteY3" fmla="*/ 184727 h 184727"/>
                    <a:gd name="connsiteX4" fmla="*/ 80818 w 184727"/>
                    <a:gd name="connsiteY4" fmla="*/ 0 h 184727"/>
                    <a:gd name="connsiteX0" fmla="*/ 80818 w 184727"/>
                    <a:gd name="connsiteY0" fmla="*/ 8210 h 192937"/>
                    <a:gd name="connsiteX1" fmla="*/ 180109 w 184727"/>
                    <a:gd name="connsiteY1" fmla="*/ 40537 h 192937"/>
                    <a:gd name="connsiteX2" fmla="*/ 184727 w 184727"/>
                    <a:gd name="connsiteY2" fmla="*/ 114428 h 192937"/>
                    <a:gd name="connsiteX3" fmla="*/ 0 w 184727"/>
                    <a:gd name="connsiteY3" fmla="*/ 192937 h 192937"/>
                    <a:gd name="connsiteX4" fmla="*/ 80818 w 184727"/>
                    <a:gd name="connsiteY4" fmla="*/ 8210 h 192937"/>
                    <a:gd name="connsiteX0" fmla="*/ 80818 w 201058"/>
                    <a:gd name="connsiteY0" fmla="*/ 8210 h 192937"/>
                    <a:gd name="connsiteX1" fmla="*/ 180109 w 201058"/>
                    <a:gd name="connsiteY1" fmla="*/ 40537 h 192937"/>
                    <a:gd name="connsiteX2" fmla="*/ 184727 w 201058"/>
                    <a:gd name="connsiteY2" fmla="*/ 114428 h 192937"/>
                    <a:gd name="connsiteX3" fmla="*/ 0 w 201058"/>
                    <a:gd name="connsiteY3" fmla="*/ 192937 h 192937"/>
                    <a:gd name="connsiteX4" fmla="*/ 80818 w 201058"/>
                    <a:gd name="connsiteY4" fmla="*/ 8210 h 192937"/>
                    <a:gd name="connsiteX0" fmla="*/ 80818 w 200291"/>
                    <a:gd name="connsiteY0" fmla="*/ 13671 h 198398"/>
                    <a:gd name="connsiteX1" fmla="*/ 177795 w 200291"/>
                    <a:gd name="connsiteY1" fmla="*/ 20528 h 198398"/>
                    <a:gd name="connsiteX2" fmla="*/ 184727 w 200291"/>
                    <a:gd name="connsiteY2" fmla="*/ 119889 h 198398"/>
                    <a:gd name="connsiteX3" fmla="*/ 0 w 200291"/>
                    <a:gd name="connsiteY3" fmla="*/ 198398 h 198398"/>
                    <a:gd name="connsiteX4" fmla="*/ 80818 w 200291"/>
                    <a:gd name="connsiteY4" fmla="*/ 13671 h 19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291" h="198398">
                      <a:moveTo>
                        <a:pt x="80818" y="13671"/>
                      </a:moveTo>
                      <a:cubicBezTo>
                        <a:pt x="110836" y="-11729"/>
                        <a:pt x="160477" y="2825"/>
                        <a:pt x="177795" y="20528"/>
                      </a:cubicBezTo>
                      <a:cubicBezTo>
                        <a:pt x="195113" y="38231"/>
                        <a:pt x="214745" y="94489"/>
                        <a:pt x="184727" y="119889"/>
                      </a:cubicBezTo>
                      <a:lnTo>
                        <a:pt x="0" y="198398"/>
                      </a:lnTo>
                      <a:lnTo>
                        <a:pt x="80818" y="1367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400">
                    <a:ea typeface="黑体" panose="02010609060101010101" pitchFamily="49" charset="-122"/>
                  </a:endParaRPr>
                </a:p>
              </p:txBody>
            </p:sp>
          </p:grpSp>
        </p:grpSp>
      </p:grpSp>
      <p:grpSp>
        <p:nvGrpSpPr>
          <p:cNvPr id="138" name="组合 137"/>
          <p:cNvGrpSpPr/>
          <p:nvPr/>
        </p:nvGrpSpPr>
        <p:grpSpPr>
          <a:xfrm>
            <a:off x="999012" y="3196632"/>
            <a:ext cx="2306952" cy="2026919"/>
            <a:chOff x="0" y="983355"/>
            <a:chExt cx="2215569" cy="2181964"/>
          </a:xfrm>
        </p:grpSpPr>
        <p:sp>
          <p:nvSpPr>
            <p:cNvPr id="139" name="立方体 457"/>
            <p:cNvSpPr/>
            <p:nvPr/>
          </p:nvSpPr>
          <p:spPr>
            <a:xfrm rot="2470572">
              <a:off x="2081271" y="1917544"/>
              <a:ext cx="134298" cy="1247775"/>
            </a:xfrm>
            <a:custGeom>
              <a:avLst/>
              <a:gdLst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568 w 133568"/>
                <a:gd name="connsiteY3" fmla="*/ 1152106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6297 w 133568"/>
                <a:gd name="connsiteY11" fmla="*/ 1159377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6297 w 133568"/>
                <a:gd name="connsiteY11" fmla="*/ 1159377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4455 w 133568"/>
                <a:gd name="connsiteY2" fmla="*/ 1055994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6297 w 133568"/>
                <a:gd name="connsiteY11" fmla="*/ 1159377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4455 w 133568"/>
                <a:gd name="connsiteY2" fmla="*/ 1055994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33023 w 133568"/>
                <a:gd name="connsiteY11" fmla="*/ 1065789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4455 w 133568"/>
                <a:gd name="connsiteY2" fmla="*/ 1055994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33023 w 133568"/>
                <a:gd name="connsiteY4" fmla="*/ 1065789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33023 w 133568"/>
                <a:gd name="connsiteY11" fmla="*/ 1065789 h 1159377"/>
                <a:gd name="connsiteX0" fmla="*/ 0 w 146757"/>
                <a:gd name="connsiteY0" fmla="*/ 7271 h 1159377"/>
                <a:gd name="connsiteX1" fmla="*/ 126297 w 146757"/>
                <a:gd name="connsiteY1" fmla="*/ 7271 h 1159377"/>
                <a:gd name="connsiteX2" fmla="*/ 126297 w 146757"/>
                <a:gd name="connsiteY2" fmla="*/ 1159377 h 1159377"/>
                <a:gd name="connsiteX3" fmla="*/ 0 w 146757"/>
                <a:gd name="connsiteY3" fmla="*/ 1159377 h 1159377"/>
                <a:gd name="connsiteX4" fmla="*/ 0 w 146757"/>
                <a:gd name="connsiteY4" fmla="*/ 7271 h 1159377"/>
                <a:gd name="connsiteX0" fmla="*/ 126297 w 146757"/>
                <a:gd name="connsiteY0" fmla="*/ 7271 h 1159377"/>
                <a:gd name="connsiteX1" fmla="*/ 133568 w 146757"/>
                <a:gd name="connsiteY1" fmla="*/ 0 h 1159377"/>
                <a:gd name="connsiteX2" fmla="*/ 124455 w 146757"/>
                <a:gd name="connsiteY2" fmla="*/ 1055994 h 1159377"/>
                <a:gd name="connsiteX3" fmla="*/ 146757 w 146757"/>
                <a:gd name="connsiteY3" fmla="*/ 1081490 h 1159377"/>
                <a:gd name="connsiteX4" fmla="*/ 126297 w 146757"/>
                <a:gd name="connsiteY4" fmla="*/ 7271 h 1159377"/>
                <a:gd name="connsiteX0" fmla="*/ 0 w 146757"/>
                <a:gd name="connsiteY0" fmla="*/ 7271 h 1159377"/>
                <a:gd name="connsiteX1" fmla="*/ 7271 w 146757"/>
                <a:gd name="connsiteY1" fmla="*/ 0 h 1159377"/>
                <a:gd name="connsiteX2" fmla="*/ 133568 w 146757"/>
                <a:gd name="connsiteY2" fmla="*/ 0 h 1159377"/>
                <a:gd name="connsiteX3" fmla="*/ 126297 w 146757"/>
                <a:gd name="connsiteY3" fmla="*/ 7271 h 1159377"/>
                <a:gd name="connsiteX4" fmla="*/ 0 w 146757"/>
                <a:gd name="connsiteY4" fmla="*/ 7271 h 1159377"/>
                <a:gd name="connsiteX0" fmla="*/ 0 w 146757"/>
                <a:gd name="connsiteY0" fmla="*/ 7271 h 1159377"/>
                <a:gd name="connsiteX1" fmla="*/ 7271 w 146757"/>
                <a:gd name="connsiteY1" fmla="*/ 0 h 1159377"/>
                <a:gd name="connsiteX2" fmla="*/ 133568 w 146757"/>
                <a:gd name="connsiteY2" fmla="*/ 0 h 1159377"/>
                <a:gd name="connsiteX3" fmla="*/ 133023 w 146757"/>
                <a:gd name="connsiteY3" fmla="*/ 1065789 h 1159377"/>
                <a:gd name="connsiteX4" fmla="*/ 133023 w 146757"/>
                <a:gd name="connsiteY4" fmla="*/ 1065789 h 1159377"/>
                <a:gd name="connsiteX5" fmla="*/ 0 w 146757"/>
                <a:gd name="connsiteY5" fmla="*/ 1159377 h 1159377"/>
                <a:gd name="connsiteX6" fmla="*/ 0 w 146757"/>
                <a:gd name="connsiteY6" fmla="*/ 7271 h 1159377"/>
                <a:gd name="connsiteX7" fmla="*/ 0 w 146757"/>
                <a:gd name="connsiteY7" fmla="*/ 7271 h 1159377"/>
                <a:gd name="connsiteX8" fmla="*/ 126297 w 146757"/>
                <a:gd name="connsiteY8" fmla="*/ 7271 h 1159377"/>
                <a:gd name="connsiteX9" fmla="*/ 133568 w 146757"/>
                <a:gd name="connsiteY9" fmla="*/ 0 h 1159377"/>
                <a:gd name="connsiteX10" fmla="*/ 126297 w 146757"/>
                <a:gd name="connsiteY10" fmla="*/ 7271 h 1159377"/>
                <a:gd name="connsiteX11" fmla="*/ 133023 w 146757"/>
                <a:gd name="connsiteY11" fmla="*/ 1065789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4455 w 133568"/>
                <a:gd name="connsiteY2" fmla="*/ 1055994 h 1159377"/>
                <a:gd name="connsiteX3" fmla="*/ 126297 w 133568"/>
                <a:gd name="connsiteY3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33023 w 133568"/>
                <a:gd name="connsiteY4" fmla="*/ 1065789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33023 w 133568"/>
                <a:gd name="connsiteY11" fmla="*/ 1065789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33023 w 133568"/>
                <a:gd name="connsiteY2" fmla="*/ 1065789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4455 w 133568"/>
                <a:gd name="connsiteY2" fmla="*/ 1055994 h 1159377"/>
                <a:gd name="connsiteX3" fmla="*/ 126297 w 133568"/>
                <a:gd name="connsiteY3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023 w 133568"/>
                <a:gd name="connsiteY3" fmla="*/ 1065789 h 1159377"/>
                <a:gd name="connsiteX4" fmla="*/ 133023 w 133568"/>
                <a:gd name="connsiteY4" fmla="*/ 1065789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33023 w 133568"/>
                <a:gd name="connsiteY11" fmla="*/ 1065789 h 1159377"/>
                <a:gd name="connsiteX0" fmla="*/ 6278 w 139846"/>
                <a:gd name="connsiteY0" fmla="*/ 7271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6278 w 139846"/>
                <a:gd name="connsiteY4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6278 w 139846"/>
                <a:gd name="connsiteY0" fmla="*/ 7271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2575 w 139846"/>
                <a:gd name="connsiteY3" fmla="*/ 7271 h 1159377"/>
                <a:gd name="connsiteX4" fmla="*/ 6278 w 139846"/>
                <a:gd name="connsiteY4" fmla="*/ 7271 h 1159377"/>
                <a:gd name="connsiteX0" fmla="*/ 6278 w 139846"/>
                <a:gd name="connsiteY0" fmla="*/ 7271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278 w 139846"/>
                <a:gd name="connsiteY6" fmla="*/ 7271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6278 w 139846"/>
                <a:gd name="connsiteY0" fmla="*/ 7271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6278 w 139846"/>
                <a:gd name="connsiteY4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6278 w 139846"/>
                <a:gd name="connsiteY0" fmla="*/ 7271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2575 w 139846"/>
                <a:gd name="connsiteY3" fmla="*/ 7271 h 1159377"/>
                <a:gd name="connsiteX4" fmla="*/ 6278 w 139846"/>
                <a:gd name="connsiteY4" fmla="*/ 7271 h 1159377"/>
                <a:gd name="connsiteX0" fmla="*/ 6797 w 139846"/>
                <a:gd name="connsiteY0" fmla="*/ 72177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797 w 139846"/>
                <a:gd name="connsiteY6" fmla="*/ 72177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6278 w 139846"/>
                <a:gd name="connsiteY0" fmla="*/ 7271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6278 w 139846"/>
                <a:gd name="connsiteY4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6278 w 139846"/>
                <a:gd name="connsiteY0" fmla="*/ 7271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2575 w 139846"/>
                <a:gd name="connsiteY3" fmla="*/ 7271 h 1159377"/>
                <a:gd name="connsiteX4" fmla="*/ 6278 w 139846"/>
                <a:gd name="connsiteY4" fmla="*/ 7271 h 1159377"/>
                <a:gd name="connsiteX0" fmla="*/ 6797 w 139846"/>
                <a:gd name="connsiteY0" fmla="*/ 72177 h 1159377"/>
                <a:gd name="connsiteX1" fmla="*/ 1773 w 139846"/>
                <a:gd name="connsiteY1" fmla="*/ 76572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797 w 139846"/>
                <a:gd name="connsiteY6" fmla="*/ 72177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14353 w 147921"/>
                <a:gd name="connsiteY0" fmla="*/ 7271 h 1159377"/>
                <a:gd name="connsiteX1" fmla="*/ 140650 w 147921"/>
                <a:gd name="connsiteY1" fmla="*/ 7271 h 1159377"/>
                <a:gd name="connsiteX2" fmla="*/ 147376 w 147921"/>
                <a:gd name="connsiteY2" fmla="*/ 1065789 h 1159377"/>
                <a:gd name="connsiteX3" fmla="*/ 14353 w 147921"/>
                <a:gd name="connsiteY3" fmla="*/ 1159377 h 1159377"/>
                <a:gd name="connsiteX4" fmla="*/ 14353 w 147921"/>
                <a:gd name="connsiteY4" fmla="*/ 7271 h 1159377"/>
                <a:gd name="connsiteX0" fmla="*/ 140650 w 147921"/>
                <a:gd name="connsiteY0" fmla="*/ 7271 h 1159377"/>
                <a:gd name="connsiteX1" fmla="*/ 147921 w 147921"/>
                <a:gd name="connsiteY1" fmla="*/ 0 h 1159377"/>
                <a:gd name="connsiteX2" fmla="*/ 138808 w 147921"/>
                <a:gd name="connsiteY2" fmla="*/ 1055994 h 1159377"/>
                <a:gd name="connsiteX3" fmla="*/ 140650 w 147921"/>
                <a:gd name="connsiteY3" fmla="*/ 7271 h 1159377"/>
                <a:gd name="connsiteX0" fmla="*/ 0 w 147921"/>
                <a:gd name="connsiteY0" fmla="*/ 85188 h 1159377"/>
                <a:gd name="connsiteX1" fmla="*/ 21624 w 147921"/>
                <a:gd name="connsiteY1" fmla="*/ 0 h 1159377"/>
                <a:gd name="connsiteX2" fmla="*/ 147921 w 147921"/>
                <a:gd name="connsiteY2" fmla="*/ 0 h 1159377"/>
                <a:gd name="connsiteX3" fmla="*/ 140650 w 147921"/>
                <a:gd name="connsiteY3" fmla="*/ 7271 h 1159377"/>
                <a:gd name="connsiteX4" fmla="*/ 0 w 147921"/>
                <a:gd name="connsiteY4" fmla="*/ 85188 h 1159377"/>
                <a:gd name="connsiteX0" fmla="*/ 14872 w 147921"/>
                <a:gd name="connsiteY0" fmla="*/ 72177 h 1159377"/>
                <a:gd name="connsiteX1" fmla="*/ 9848 w 147921"/>
                <a:gd name="connsiteY1" fmla="*/ 76572 h 1159377"/>
                <a:gd name="connsiteX2" fmla="*/ 147921 w 147921"/>
                <a:gd name="connsiteY2" fmla="*/ 0 h 1159377"/>
                <a:gd name="connsiteX3" fmla="*/ 147376 w 147921"/>
                <a:gd name="connsiteY3" fmla="*/ 1065789 h 1159377"/>
                <a:gd name="connsiteX4" fmla="*/ 147376 w 147921"/>
                <a:gd name="connsiteY4" fmla="*/ 1065789 h 1159377"/>
                <a:gd name="connsiteX5" fmla="*/ 14353 w 147921"/>
                <a:gd name="connsiteY5" fmla="*/ 1159377 h 1159377"/>
                <a:gd name="connsiteX6" fmla="*/ 14872 w 147921"/>
                <a:gd name="connsiteY6" fmla="*/ 72177 h 1159377"/>
                <a:gd name="connsiteX7" fmla="*/ 8075 w 147921"/>
                <a:gd name="connsiteY7" fmla="*/ 81540 h 1159377"/>
                <a:gd name="connsiteX8" fmla="*/ 140650 w 147921"/>
                <a:gd name="connsiteY8" fmla="*/ 7271 h 1159377"/>
                <a:gd name="connsiteX9" fmla="*/ 147921 w 147921"/>
                <a:gd name="connsiteY9" fmla="*/ 0 h 1159377"/>
                <a:gd name="connsiteX10" fmla="*/ 140650 w 147921"/>
                <a:gd name="connsiteY10" fmla="*/ 7271 h 1159377"/>
                <a:gd name="connsiteX11" fmla="*/ 147376 w 147921"/>
                <a:gd name="connsiteY11" fmla="*/ 1065789 h 1159377"/>
                <a:gd name="connsiteX0" fmla="*/ 6278 w 139846"/>
                <a:gd name="connsiteY0" fmla="*/ 7271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6278 w 139846"/>
                <a:gd name="connsiteY4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132575 w 139846"/>
                <a:gd name="connsiteY0" fmla="*/ 7271 h 1159377"/>
                <a:gd name="connsiteX1" fmla="*/ 13549 w 139846"/>
                <a:gd name="connsiteY1" fmla="*/ 0 h 1159377"/>
                <a:gd name="connsiteX2" fmla="*/ 139846 w 139846"/>
                <a:gd name="connsiteY2" fmla="*/ 0 h 1159377"/>
                <a:gd name="connsiteX3" fmla="*/ 132575 w 139846"/>
                <a:gd name="connsiteY3" fmla="*/ 7271 h 1159377"/>
                <a:gd name="connsiteX0" fmla="*/ 6797 w 139846"/>
                <a:gd name="connsiteY0" fmla="*/ 72177 h 1159377"/>
                <a:gd name="connsiteX1" fmla="*/ 1773 w 139846"/>
                <a:gd name="connsiteY1" fmla="*/ 76572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797 w 139846"/>
                <a:gd name="connsiteY6" fmla="*/ 72177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6278 w 139846"/>
                <a:gd name="connsiteY0" fmla="*/ 7271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6278 w 139846"/>
                <a:gd name="connsiteY4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2575 w 139846"/>
                <a:gd name="connsiteY2" fmla="*/ 7271 h 1159377"/>
                <a:gd name="connsiteX0" fmla="*/ 6797 w 139846"/>
                <a:gd name="connsiteY0" fmla="*/ 72177 h 1159377"/>
                <a:gd name="connsiteX1" fmla="*/ 1773 w 139846"/>
                <a:gd name="connsiteY1" fmla="*/ 76572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797 w 139846"/>
                <a:gd name="connsiteY6" fmla="*/ 72177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2547 w 139846"/>
                <a:gd name="connsiteY0" fmla="*/ 75895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2547 w 139846"/>
                <a:gd name="connsiteY4" fmla="*/ 75895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2575 w 139846"/>
                <a:gd name="connsiteY2" fmla="*/ 7271 h 1159377"/>
                <a:gd name="connsiteX0" fmla="*/ 6797 w 139846"/>
                <a:gd name="connsiteY0" fmla="*/ 72177 h 1159377"/>
                <a:gd name="connsiteX1" fmla="*/ 1773 w 139846"/>
                <a:gd name="connsiteY1" fmla="*/ 76572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6797 w 139846"/>
                <a:gd name="connsiteY6" fmla="*/ 72177 h 1159377"/>
                <a:gd name="connsiteX7" fmla="*/ 0 w 139846"/>
                <a:gd name="connsiteY7" fmla="*/ 81540 h 1159377"/>
                <a:gd name="connsiteX8" fmla="*/ 132575 w 139846"/>
                <a:gd name="connsiteY8" fmla="*/ 7271 h 1159377"/>
                <a:gd name="connsiteX9" fmla="*/ 139846 w 139846"/>
                <a:gd name="connsiteY9" fmla="*/ 0 h 1159377"/>
                <a:gd name="connsiteX10" fmla="*/ 132575 w 139846"/>
                <a:gd name="connsiteY10" fmla="*/ 7271 h 1159377"/>
                <a:gd name="connsiteX11" fmla="*/ 139301 w 139846"/>
                <a:gd name="connsiteY11" fmla="*/ 1065789 h 1159377"/>
                <a:gd name="connsiteX0" fmla="*/ 2547 w 139846"/>
                <a:gd name="connsiteY0" fmla="*/ 75895 h 1159377"/>
                <a:gd name="connsiteX1" fmla="*/ 132575 w 139846"/>
                <a:gd name="connsiteY1" fmla="*/ 7271 h 1159377"/>
                <a:gd name="connsiteX2" fmla="*/ 139301 w 139846"/>
                <a:gd name="connsiteY2" fmla="*/ 1065789 h 1159377"/>
                <a:gd name="connsiteX3" fmla="*/ 6278 w 139846"/>
                <a:gd name="connsiteY3" fmla="*/ 1159377 h 1159377"/>
                <a:gd name="connsiteX4" fmla="*/ 2547 w 139846"/>
                <a:gd name="connsiteY4" fmla="*/ 75895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0733 w 139846"/>
                <a:gd name="connsiteY2" fmla="*/ 1055994 h 1159377"/>
                <a:gd name="connsiteX3" fmla="*/ 132575 w 139846"/>
                <a:gd name="connsiteY3" fmla="*/ 7271 h 1159377"/>
                <a:gd name="connsiteX0" fmla="*/ 132575 w 139846"/>
                <a:gd name="connsiteY0" fmla="*/ 7271 h 1159377"/>
                <a:gd name="connsiteX1" fmla="*/ 139846 w 139846"/>
                <a:gd name="connsiteY1" fmla="*/ 0 h 1159377"/>
                <a:gd name="connsiteX2" fmla="*/ 132575 w 139846"/>
                <a:gd name="connsiteY2" fmla="*/ 7271 h 1159377"/>
                <a:gd name="connsiteX0" fmla="*/ 6278 w 139846"/>
                <a:gd name="connsiteY0" fmla="*/ 1159377 h 1159377"/>
                <a:gd name="connsiteX1" fmla="*/ 1773 w 139846"/>
                <a:gd name="connsiteY1" fmla="*/ 76572 h 1159377"/>
                <a:gd name="connsiteX2" fmla="*/ 139846 w 139846"/>
                <a:gd name="connsiteY2" fmla="*/ 0 h 1159377"/>
                <a:gd name="connsiteX3" fmla="*/ 139301 w 139846"/>
                <a:gd name="connsiteY3" fmla="*/ 1065789 h 1159377"/>
                <a:gd name="connsiteX4" fmla="*/ 139301 w 139846"/>
                <a:gd name="connsiteY4" fmla="*/ 1065789 h 1159377"/>
                <a:gd name="connsiteX5" fmla="*/ 6278 w 139846"/>
                <a:gd name="connsiteY5" fmla="*/ 1159377 h 1159377"/>
                <a:gd name="connsiteX6" fmla="*/ 0 w 139846"/>
                <a:gd name="connsiteY6" fmla="*/ 81540 h 1159377"/>
                <a:gd name="connsiteX7" fmla="*/ 132575 w 139846"/>
                <a:gd name="connsiteY7" fmla="*/ 7271 h 1159377"/>
                <a:gd name="connsiteX8" fmla="*/ 139846 w 139846"/>
                <a:gd name="connsiteY8" fmla="*/ 0 h 1159377"/>
                <a:gd name="connsiteX9" fmla="*/ 132575 w 139846"/>
                <a:gd name="connsiteY9" fmla="*/ 7271 h 1159377"/>
                <a:gd name="connsiteX10" fmla="*/ 139301 w 139846"/>
                <a:gd name="connsiteY10" fmla="*/ 1065789 h 115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846" h="1159377" stroke="0" extrusionOk="0">
                  <a:moveTo>
                    <a:pt x="2547" y="75895"/>
                  </a:moveTo>
                  <a:lnTo>
                    <a:pt x="132575" y="7271"/>
                  </a:lnTo>
                  <a:lnTo>
                    <a:pt x="139301" y="1065789"/>
                  </a:lnTo>
                  <a:lnTo>
                    <a:pt x="6278" y="1159377"/>
                  </a:lnTo>
                  <a:cubicBezTo>
                    <a:pt x="5034" y="798216"/>
                    <a:pt x="3791" y="437056"/>
                    <a:pt x="2547" y="75895"/>
                  </a:cubicBezTo>
                  <a:close/>
                </a:path>
                <a:path w="139846" h="1159377" fill="darkenLess" stroke="0" extrusionOk="0">
                  <a:moveTo>
                    <a:pt x="132575" y="7271"/>
                  </a:moveTo>
                  <a:lnTo>
                    <a:pt x="139846" y="0"/>
                  </a:lnTo>
                  <a:cubicBezTo>
                    <a:pt x="136808" y="351998"/>
                    <a:pt x="133771" y="703996"/>
                    <a:pt x="130733" y="1055994"/>
                  </a:cubicBezTo>
                  <a:lnTo>
                    <a:pt x="132575" y="7271"/>
                  </a:lnTo>
                  <a:close/>
                </a:path>
                <a:path w="139846" h="1159377" fill="lightenLess" stroke="0" extrusionOk="0">
                  <a:moveTo>
                    <a:pt x="132575" y="7271"/>
                  </a:moveTo>
                  <a:lnTo>
                    <a:pt x="139846" y="0"/>
                  </a:lnTo>
                  <a:lnTo>
                    <a:pt x="132575" y="7271"/>
                  </a:lnTo>
                  <a:close/>
                </a:path>
                <a:path w="139846" h="1159377" fill="none" extrusionOk="0">
                  <a:moveTo>
                    <a:pt x="6278" y="1159377"/>
                  </a:moveTo>
                  <a:cubicBezTo>
                    <a:pt x="4776" y="798442"/>
                    <a:pt x="3275" y="437507"/>
                    <a:pt x="1773" y="76572"/>
                  </a:cubicBezTo>
                  <a:lnTo>
                    <a:pt x="139846" y="0"/>
                  </a:lnTo>
                  <a:cubicBezTo>
                    <a:pt x="139664" y="355263"/>
                    <a:pt x="139483" y="710526"/>
                    <a:pt x="139301" y="1065789"/>
                  </a:cubicBezTo>
                  <a:lnTo>
                    <a:pt x="139301" y="1065789"/>
                  </a:lnTo>
                  <a:lnTo>
                    <a:pt x="6278" y="1159377"/>
                  </a:lnTo>
                  <a:close/>
                  <a:moveTo>
                    <a:pt x="0" y="81540"/>
                  </a:moveTo>
                  <a:lnTo>
                    <a:pt x="132575" y="7271"/>
                  </a:lnTo>
                  <a:lnTo>
                    <a:pt x="139846" y="0"/>
                  </a:lnTo>
                  <a:moveTo>
                    <a:pt x="132575" y="7271"/>
                  </a:moveTo>
                  <a:lnTo>
                    <a:pt x="139301" y="1065789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1966913" y="2490787"/>
              <a:ext cx="133350" cy="194945"/>
              <a:chOff x="0" y="0"/>
              <a:chExt cx="133350" cy="195263"/>
            </a:xfrm>
          </p:grpSpPr>
          <p:sp>
            <p:nvSpPr>
              <p:cNvPr id="254" name="椭圆 253"/>
              <p:cNvSpPr/>
              <p:nvPr/>
            </p:nvSpPr>
            <p:spPr>
              <a:xfrm>
                <a:off x="0" y="4763"/>
                <a:ext cx="95250" cy="190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255" name="椭圆 254"/>
              <p:cNvSpPr/>
              <p:nvPr/>
            </p:nvSpPr>
            <p:spPr>
              <a:xfrm>
                <a:off x="38100" y="0"/>
                <a:ext cx="95250" cy="190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23813" y="2500312"/>
              <a:ext cx="133350" cy="194945"/>
              <a:chOff x="0" y="0"/>
              <a:chExt cx="133350" cy="195263"/>
            </a:xfrm>
          </p:grpSpPr>
          <p:sp>
            <p:nvSpPr>
              <p:cNvPr id="252" name="椭圆 251"/>
              <p:cNvSpPr/>
              <p:nvPr/>
            </p:nvSpPr>
            <p:spPr>
              <a:xfrm>
                <a:off x="0" y="4763"/>
                <a:ext cx="95250" cy="190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253" name="椭圆 252"/>
              <p:cNvSpPr/>
              <p:nvPr/>
            </p:nvSpPr>
            <p:spPr>
              <a:xfrm>
                <a:off x="38100" y="0"/>
                <a:ext cx="95250" cy="1905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25" name="立方体 371"/>
            <p:cNvSpPr/>
            <p:nvPr/>
          </p:nvSpPr>
          <p:spPr>
            <a:xfrm rot="2470572">
              <a:off x="164742" y="1883125"/>
              <a:ext cx="135926" cy="1247775"/>
            </a:xfrm>
            <a:custGeom>
              <a:avLst/>
              <a:gdLst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568 w 133568"/>
                <a:gd name="connsiteY3" fmla="*/ 1152106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6297 w 133568"/>
                <a:gd name="connsiteY11" fmla="*/ 1159377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568 w 133568"/>
                <a:gd name="connsiteY3" fmla="*/ 1152106 h 1159377"/>
                <a:gd name="connsiteX4" fmla="*/ 126297 w 133568"/>
                <a:gd name="connsiteY4" fmla="*/ 1159377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33568 w 133568"/>
                <a:gd name="connsiteY3" fmla="*/ 1152106 h 1159377"/>
                <a:gd name="connsiteX4" fmla="*/ 125632 w 133568"/>
                <a:gd name="connsiteY4" fmla="*/ 1086280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6297 w 133568"/>
                <a:gd name="connsiteY3" fmla="*/ 1159377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7201 w 133568"/>
                <a:gd name="connsiteY3" fmla="*/ 1123124 h 1159377"/>
                <a:gd name="connsiteX4" fmla="*/ 125632 w 133568"/>
                <a:gd name="connsiteY4" fmla="*/ 1086280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33568 w 133568"/>
                <a:gd name="connsiteY2" fmla="*/ 1152106 h 1159377"/>
                <a:gd name="connsiteX3" fmla="*/ 124332 w 133568"/>
                <a:gd name="connsiteY3" fmla="*/ 1099260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7201 w 133568"/>
                <a:gd name="connsiteY3" fmla="*/ 1123124 h 1159377"/>
                <a:gd name="connsiteX4" fmla="*/ 125632 w 133568"/>
                <a:gd name="connsiteY4" fmla="*/ 1086280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9770 w 133568"/>
                <a:gd name="connsiteY2" fmla="*/ 1082660 h 1159377"/>
                <a:gd name="connsiteX3" fmla="*/ 124332 w 133568"/>
                <a:gd name="connsiteY3" fmla="*/ 1099260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7201 w 133568"/>
                <a:gd name="connsiteY3" fmla="*/ 1123124 h 1159377"/>
                <a:gd name="connsiteX4" fmla="*/ 125632 w 133568"/>
                <a:gd name="connsiteY4" fmla="*/ 1086280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0 w 133568"/>
                <a:gd name="connsiteY0" fmla="*/ 7271 h 1159377"/>
                <a:gd name="connsiteX1" fmla="*/ 126297 w 133568"/>
                <a:gd name="connsiteY1" fmla="*/ 7271 h 1159377"/>
                <a:gd name="connsiteX2" fmla="*/ 126297 w 133568"/>
                <a:gd name="connsiteY2" fmla="*/ 1159377 h 1159377"/>
                <a:gd name="connsiteX3" fmla="*/ 0 w 133568"/>
                <a:gd name="connsiteY3" fmla="*/ 1159377 h 1159377"/>
                <a:gd name="connsiteX4" fmla="*/ 0 w 133568"/>
                <a:gd name="connsiteY4" fmla="*/ 7271 h 1159377"/>
                <a:gd name="connsiteX0" fmla="*/ 126297 w 133568"/>
                <a:gd name="connsiteY0" fmla="*/ 7271 h 1159377"/>
                <a:gd name="connsiteX1" fmla="*/ 133568 w 133568"/>
                <a:gd name="connsiteY1" fmla="*/ 0 h 1159377"/>
                <a:gd name="connsiteX2" fmla="*/ 129770 w 133568"/>
                <a:gd name="connsiteY2" fmla="*/ 1082660 h 1159377"/>
                <a:gd name="connsiteX3" fmla="*/ 124332 w 133568"/>
                <a:gd name="connsiteY3" fmla="*/ 1099260 h 1159377"/>
                <a:gd name="connsiteX4" fmla="*/ 126297 w 133568"/>
                <a:gd name="connsiteY4" fmla="*/ 7271 h 1159377"/>
                <a:gd name="connsiteX0" fmla="*/ 0 w 133568"/>
                <a:gd name="connsiteY0" fmla="*/ 7271 h 1159377"/>
                <a:gd name="connsiteX1" fmla="*/ 7271 w 133568"/>
                <a:gd name="connsiteY1" fmla="*/ 0 h 1159377"/>
                <a:gd name="connsiteX2" fmla="*/ 133568 w 133568"/>
                <a:gd name="connsiteY2" fmla="*/ 0 h 1159377"/>
                <a:gd name="connsiteX3" fmla="*/ 126297 w 133568"/>
                <a:gd name="connsiteY3" fmla="*/ 7271 h 1159377"/>
                <a:gd name="connsiteX4" fmla="*/ 0 w 133568"/>
                <a:gd name="connsiteY4" fmla="*/ 7271 h 1159377"/>
                <a:gd name="connsiteX0" fmla="*/ 0 w 133568"/>
                <a:gd name="connsiteY0" fmla="*/ 7271 h 1159377"/>
                <a:gd name="connsiteX1" fmla="*/ 49807 w 133568"/>
                <a:gd name="connsiteY1" fmla="*/ 50499 h 1159377"/>
                <a:gd name="connsiteX2" fmla="*/ 133568 w 133568"/>
                <a:gd name="connsiteY2" fmla="*/ 0 h 1159377"/>
                <a:gd name="connsiteX3" fmla="*/ 127201 w 133568"/>
                <a:gd name="connsiteY3" fmla="*/ 1123124 h 1159377"/>
                <a:gd name="connsiteX4" fmla="*/ 125632 w 133568"/>
                <a:gd name="connsiteY4" fmla="*/ 1086280 h 1159377"/>
                <a:gd name="connsiteX5" fmla="*/ 0 w 133568"/>
                <a:gd name="connsiteY5" fmla="*/ 1159377 h 1159377"/>
                <a:gd name="connsiteX6" fmla="*/ 0 w 133568"/>
                <a:gd name="connsiteY6" fmla="*/ 7271 h 1159377"/>
                <a:gd name="connsiteX7" fmla="*/ 0 w 133568"/>
                <a:gd name="connsiteY7" fmla="*/ 7271 h 1159377"/>
                <a:gd name="connsiteX8" fmla="*/ 126297 w 133568"/>
                <a:gd name="connsiteY8" fmla="*/ 7271 h 1159377"/>
                <a:gd name="connsiteX9" fmla="*/ 133568 w 133568"/>
                <a:gd name="connsiteY9" fmla="*/ 0 h 1159377"/>
                <a:gd name="connsiteX10" fmla="*/ 126297 w 133568"/>
                <a:gd name="connsiteY10" fmla="*/ 7271 h 1159377"/>
                <a:gd name="connsiteX11" fmla="*/ 127916 w 133568"/>
                <a:gd name="connsiteY11" fmla="*/ 1096125 h 1159377"/>
                <a:gd name="connsiteX0" fmla="*/ 275 w 133843"/>
                <a:gd name="connsiteY0" fmla="*/ 7271 h 1159377"/>
                <a:gd name="connsiteX1" fmla="*/ 126572 w 133843"/>
                <a:gd name="connsiteY1" fmla="*/ 7271 h 1159377"/>
                <a:gd name="connsiteX2" fmla="*/ 126572 w 133843"/>
                <a:gd name="connsiteY2" fmla="*/ 1159377 h 1159377"/>
                <a:gd name="connsiteX3" fmla="*/ 275 w 133843"/>
                <a:gd name="connsiteY3" fmla="*/ 1159377 h 1159377"/>
                <a:gd name="connsiteX4" fmla="*/ 275 w 133843"/>
                <a:gd name="connsiteY4" fmla="*/ 7271 h 1159377"/>
                <a:gd name="connsiteX0" fmla="*/ 126572 w 133843"/>
                <a:gd name="connsiteY0" fmla="*/ 7271 h 1159377"/>
                <a:gd name="connsiteX1" fmla="*/ 133843 w 133843"/>
                <a:gd name="connsiteY1" fmla="*/ 0 h 1159377"/>
                <a:gd name="connsiteX2" fmla="*/ 130045 w 133843"/>
                <a:gd name="connsiteY2" fmla="*/ 1082660 h 1159377"/>
                <a:gd name="connsiteX3" fmla="*/ 124607 w 133843"/>
                <a:gd name="connsiteY3" fmla="*/ 1099260 h 1159377"/>
                <a:gd name="connsiteX4" fmla="*/ 126572 w 133843"/>
                <a:gd name="connsiteY4" fmla="*/ 7271 h 1159377"/>
                <a:gd name="connsiteX0" fmla="*/ 275 w 133843"/>
                <a:gd name="connsiteY0" fmla="*/ 7271 h 1159377"/>
                <a:gd name="connsiteX1" fmla="*/ 7546 w 133843"/>
                <a:gd name="connsiteY1" fmla="*/ 0 h 1159377"/>
                <a:gd name="connsiteX2" fmla="*/ 133843 w 133843"/>
                <a:gd name="connsiteY2" fmla="*/ 0 h 1159377"/>
                <a:gd name="connsiteX3" fmla="*/ 126572 w 133843"/>
                <a:gd name="connsiteY3" fmla="*/ 7271 h 1159377"/>
                <a:gd name="connsiteX4" fmla="*/ 275 w 133843"/>
                <a:gd name="connsiteY4" fmla="*/ 7271 h 1159377"/>
                <a:gd name="connsiteX0" fmla="*/ 275 w 133843"/>
                <a:gd name="connsiteY0" fmla="*/ 7271 h 1159377"/>
                <a:gd name="connsiteX1" fmla="*/ 50082 w 133843"/>
                <a:gd name="connsiteY1" fmla="*/ 50499 h 1159377"/>
                <a:gd name="connsiteX2" fmla="*/ 133843 w 133843"/>
                <a:gd name="connsiteY2" fmla="*/ 0 h 1159377"/>
                <a:gd name="connsiteX3" fmla="*/ 127476 w 133843"/>
                <a:gd name="connsiteY3" fmla="*/ 1123124 h 1159377"/>
                <a:gd name="connsiteX4" fmla="*/ 125907 w 133843"/>
                <a:gd name="connsiteY4" fmla="*/ 1086280 h 1159377"/>
                <a:gd name="connsiteX5" fmla="*/ 275 w 133843"/>
                <a:gd name="connsiteY5" fmla="*/ 1159377 h 1159377"/>
                <a:gd name="connsiteX6" fmla="*/ 275 w 133843"/>
                <a:gd name="connsiteY6" fmla="*/ 7271 h 1159377"/>
                <a:gd name="connsiteX7" fmla="*/ 0 w 133843"/>
                <a:gd name="connsiteY7" fmla="*/ 71255 h 1159377"/>
                <a:gd name="connsiteX8" fmla="*/ 126572 w 133843"/>
                <a:gd name="connsiteY8" fmla="*/ 7271 h 1159377"/>
                <a:gd name="connsiteX9" fmla="*/ 133843 w 133843"/>
                <a:gd name="connsiteY9" fmla="*/ 0 h 1159377"/>
                <a:gd name="connsiteX10" fmla="*/ 126572 w 133843"/>
                <a:gd name="connsiteY10" fmla="*/ 7271 h 1159377"/>
                <a:gd name="connsiteX11" fmla="*/ 128191 w 133843"/>
                <a:gd name="connsiteY11" fmla="*/ 1096125 h 1159377"/>
                <a:gd name="connsiteX0" fmla="*/ 6384 w 139952"/>
                <a:gd name="connsiteY0" fmla="*/ 7271 h 1159377"/>
                <a:gd name="connsiteX1" fmla="*/ 132681 w 139952"/>
                <a:gd name="connsiteY1" fmla="*/ 7271 h 1159377"/>
                <a:gd name="connsiteX2" fmla="*/ 132681 w 139952"/>
                <a:gd name="connsiteY2" fmla="*/ 1159377 h 1159377"/>
                <a:gd name="connsiteX3" fmla="*/ 6384 w 139952"/>
                <a:gd name="connsiteY3" fmla="*/ 1159377 h 1159377"/>
                <a:gd name="connsiteX4" fmla="*/ 6384 w 139952"/>
                <a:gd name="connsiteY4" fmla="*/ 7271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6384 w 139952"/>
                <a:gd name="connsiteY0" fmla="*/ 7271 h 1159377"/>
                <a:gd name="connsiteX1" fmla="*/ 13655 w 139952"/>
                <a:gd name="connsiteY1" fmla="*/ 0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6384 w 139952"/>
                <a:gd name="connsiteY4" fmla="*/ 7271 h 1159377"/>
                <a:gd name="connsiteX0" fmla="*/ 0 w 139952"/>
                <a:gd name="connsiteY0" fmla="*/ 72847 h 1159377"/>
                <a:gd name="connsiteX1" fmla="*/ 56191 w 139952"/>
                <a:gd name="connsiteY1" fmla="*/ 50499 h 1159377"/>
                <a:gd name="connsiteX2" fmla="*/ 139952 w 139952"/>
                <a:gd name="connsiteY2" fmla="*/ 0 h 1159377"/>
                <a:gd name="connsiteX3" fmla="*/ 133585 w 139952"/>
                <a:gd name="connsiteY3" fmla="*/ 1123124 h 1159377"/>
                <a:gd name="connsiteX4" fmla="*/ 132016 w 139952"/>
                <a:gd name="connsiteY4" fmla="*/ 1086280 h 1159377"/>
                <a:gd name="connsiteX5" fmla="*/ 6384 w 139952"/>
                <a:gd name="connsiteY5" fmla="*/ 1159377 h 1159377"/>
                <a:gd name="connsiteX6" fmla="*/ 0 w 139952"/>
                <a:gd name="connsiteY6" fmla="*/ 72847 h 1159377"/>
                <a:gd name="connsiteX7" fmla="*/ 6109 w 139952"/>
                <a:gd name="connsiteY7" fmla="*/ 71255 h 1159377"/>
                <a:gd name="connsiteX8" fmla="*/ 132681 w 139952"/>
                <a:gd name="connsiteY8" fmla="*/ 7271 h 1159377"/>
                <a:gd name="connsiteX9" fmla="*/ 139952 w 139952"/>
                <a:gd name="connsiteY9" fmla="*/ 0 h 1159377"/>
                <a:gd name="connsiteX10" fmla="*/ 132681 w 139952"/>
                <a:gd name="connsiteY10" fmla="*/ 7271 h 1159377"/>
                <a:gd name="connsiteX11" fmla="*/ 134300 w 139952"/>
                <a:gd name="connsiteY11" fmla="*/ 1096125 h 1159377"/>
                <a:gd name="connsiteX0" fmla="*/ 6384 w 139952"/>
                <a:gd name="connsiteY0" fmla="*/ 7271 h 1159377"/>
                <a:gd name="connsiteX1" fmla="*/ 132681 w 139952"/>
                <a:gd name="connsiteY1" fmla="*/ 7271 h 1159377"/>
                <a:gd name="connsiteX2" fmla="*/ 132681 w 139952"/>
                <a:gd name="connsiteY2" fmla="*/ 1159377 h 1159377"/>
                <a:gd name="connsiteX3" fmla="*/ 6384 w 139952"/>
                <a:gd name="connsiteY3" fmla="*/ 1159377 h 1159377"/>
                <a:gd name="connsiteX4" fmla="*/ 6384 w 139952"/>
                <a:gd name="connsiteY4" fmla="*/ 7271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12214 w 139952"/>
                <a:gd name="connsiteY0" fmla="*/ 69663 h 1159377"/>
                <a:gd name="connsiteX1" fmla="*/ 13655 w 139952"/>
                <a:gd name="connsiteY1" fmla="*/ 0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12214 w 139952"/>
                <a:gd name="connsiteY4" fmla="*/ 69663 h 1159377"/>
                <a:gd name="connsiteX0" fmla="*/ 0 w 139952"/>
                <a:gd name="connsiteY0" fmla="*/ 72847 h 1159377"/>
                <a:gd name="connsiteX1" fmla="*/ 56191 w 139952"/>
                <a:gd name="connsiteY1" fmla="*/ 50499 h 1159377"/>
                <a:gd name="connsiteX2" fmla="*/ 139952 w 139952"/>
                <a:gd name="connsiteY2" fmla="*/ 0 h 1159377"/>
                <a:gd name="connsiteX3" fmla="*/ 133585 w 139952"/>
                <a:gd name="connsiteY3" fmla="*/ 1123124 h 1159377"/>
                <a:gd name="connsiteX4" fmla="*/ 132016 w 139952"/>
                <a:gd name="connsiteY4" fmla="*/ 1086280 h 1159377"/>
                <a:gd name="connsiteX5" fmla="*/ 6384 w 139952"/>
                <a:gd name="connsiteY5" fmla="*/ 1159377 h 1159377"/>
                <a:gd name="connsiteX6" fmla="*/ 0 w 139952"/>
                <a:gd name="connsiteY6" fmla="*/ 72847 h 1159377"/>
                <a:gd name="connsiteX7" fmla="*/ 6109 w 139952"/>
                <a:gd name="connsiteY7" fmla="*/ 71255 h 1159377"/>
                <a:gd name="connsiteX8" fmla="*/ 132681 w 139952"/>
                <a:gd name="connsiteY8" fmla="*/ 7271 h 1159377"/>
                <a:gd name="connsiteX9" fmla="*/ 139952 w 139952"/>
                <a:gd name="connsiteY9" fmla="*/ 0 h 1159377"/>
                <a:gd name="connsiteX10" fmla="*/ 132681 w 139952"/>
                <a:gd name="connsiteY10" fmla="*/ 7271 h 1159377"/>
                <a:gd name="connsiteX11" fmla="*/ 134300 w 139952"/>
                <a:gd name="connsiteY11" fmla="*/ 1096125 h 1159377"/>
                <a:gd name="connsiteX0" fmla="*/ 10948 w 144516"/>
                <a:gd name="connsiteY0" fmla="*/ 7271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10948 w 144516"/>
                <a:gd name="connsiteY4" fmla="*/ 7271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60755 w 144516"/>
                <a:gd name="connsiteY1" fmla="*/ 50499 h 1159377"/>
                <a:gd name="connsiteX2" fmla="*/ 144516 w 144516"/>
                <a:gd name="connsiteY2" fmla="*/ 0 h 1159377"/>
                <a:gd name="connsiteX3" fmla="*/ 138149 w 144516"/>
                <a:gd name="connsiteY3" fmla="*/ 1123124 h 1159377"/>
                <a:gd name="connsiteX4" fmla="*/ 136580 w 144516"/>
                <a:gd name="connsiteY4" fmla="*/ 1086280 h 1159377"/>
                <a:gd name="connsiteX5" fmla="*/ 10948 w 144516"/>
                <a:gd name="connsiteY5" fmla="*/ 1159377 h 1159377"/>
                <a:gd name="connsiteX6" fmla="*/ 4564 w 144516"/>
                <a:gd name="connsiteY6" fmla="*/ 72847 h 1159377"/>
                <a:gd name="connsiteX7" fmla="*/ 10673 w 144516"/>
                <a:gd name="connsiteY7" fmla="*/ 71255 h 1159377"/>
                <a:gd name="connsiteX8" fmla="*/ 137245 w 144516"/>
                <a:gd name="connsiteY8" fmla="*/ 7271 h 1159377"/>
                <a:gd name="connsiteX9" fmla="*/ 144516 w 144516"/>
                <a:gd name="connsiteY9" fmla="*/ 0 h 1159377"/>
                <a:gd name="connsiteX10" fmla="*/ 137245 w 144516"/>
                <a:gd name="connsiteY10" fmla="*/ 7271 h 1159377"/>
                <a:gd name="connsiteX11" fmla="*/ 138864 w 144516"/>
                <a:gd name="connsiteY11" fmla="*/ 1096125 h 1159377"/>
                <a:gd name="connsiteX0" fmla="*/ 6955 w 144516"/>
                <a:gd name="connsiteY0" fmla="*/ 67006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6955 w 144516"/>
                <a:gd name="connsiteY4" fmla="*/ 67006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60755 w 144516"/>
                <a:gd name="connsiteY1" fmla="*/ 50499 h 1159377"/>
                <a:gd name="connsiteX2" fmla="*/ 144516 w 144516"/>
                <a:gd name="connsiteY2" fmla="*/ 0 h 1159377"/>
                <a:gd name="connsiteX3" fmla="*/ 138149 w 144516"/>
                <a:gd name="connsiteY3" fmla="*/ 1123124 h 1159377"/>
                <a:gd name="connsiteX4" fmla="*/ 136580 w 144516"/>
                <a:gd name="connsiteY4" fmla="*/ 1086280 h 1159377"/>
                <a:gd name="connsiteX5" fmla="*/ 10948 w 144516"/>
                <a:gd name="connsiteY5" fmla="*/ 1159377 h 1159377"/>
                <a:gd name="connsiteX6" fmla="*/ 4564 w 144516"/>
                <a:gd name="connsiteY6" fmla="*/ 72847 h 1159377"/>
                <a:gd name="connsiteX7" fmla="*/ 10673 w 144516"/>
                <a:gd name="connsiteY7" fmla="*/ 71255 h 1159377"/>
                <a:gd name="connsiteX8" fmla="*/ 137245 w 144516"/>
                <a:gd name="connsiteY8" fmla="*/ 7271 h 1159377"/>
                <a:gd name="connsiteX9" fmla="*/ 144516 w 144516"/>
                <a:gd name="connsiteY9" fmla="*/ 0 h 1159377"/>
                <a:gd name="connsiteX10" fmla="*/ 137245 w 144516"/>
                <a:gd name="connsiteY10" fmla="*/ 7271 h 1159377"/>
                <a:gd name="connsiteX11" fmla="*/ 138864 w 144516"/>
                <a:gd name="connsiteY11" fmla="*/ 1096125 h 1159377"/>
                <a:gd name="connsiteX0" fmla="*/ 6955 w 144516"/>
                <a:gd name="connsiteY0" fmla="*/ 67006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6955 w 144516"/>
                <a:gd name="connsiteY4" fmla="*/ 67006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60755 w 144516"/>
                <a:gd name="connsiteY1" fmla="*/ 50499 h 1159377"/>
                <a:gd name="connsiteX2" fmla="*/ 144516 w 144516"/>
                <a:gd name="connsiteY2" fmla="*/ 0 h 1159377"/>
                <a:gd name="connsiteX3" fmla="*/ 138149 w 144516"/>
                <a:gd name="connsiteY3" fmla="*/ 1123124 h 1159377"/>
                <a:gd name="connsiteX4" fmla="*/ 136580 w 144516"/>
                <a:gd name="connsiteY4" fmla="*/ 1086280 h 1159377"/>
                <a:gd name="connsiteX5" fmla="*/ 10948 w 144516"/>
                <a:gd name="connsiteY5" fmla="*/ 1159377 h 1159377"/>
                <a:gd name="connsiteX6" fmla="*/ 4564 w 144516"/>
                <a:gd name="connsiteY6" fmla="*/ 72847 h 1159377"/>
                <a:gd name="connsiteX7" fmla="*/ 15724 w 144516"/>
                <a:gd name="connsiteY7" fmla="*/ 89889 h 1159377"/>
                <a:gd name="connsiteX8" fmla="*/ 137245 w 144516"/>
                <a:gd name="connsiteY8" fmla="*/ 7271 h 1159377"/>
                <a:gd name="connsiteX9" fmla="*/ 144516 w 144516"/>
                <a:gd name="connsiteY9" fmla="*/ 0 h 1159377"/>
                <a:gd name="connsiteX10" fmla="*/ 137245 w 144516"/>
                <a:gd name="connsiteY10" fmla="*/ 7271 h 1159377"/>
                <a:gd name="connsiteX11" fmla="*/ 138864 w 144516"/>
                <a:gd name="connsiteY11" fmla="*/ 1096125 h 1159377"/>
                <a:gd name="connsiteX0" fmla="*/ 6955 w 144516"/>
                <a:gd name="connsiteY0" fmla="*/ 67006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6955 w 144516"/>
                <a:gd name="connsiteY4" fmla="*/ 67006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49606 w 144516"/>
                <a:gd name="connsiteY1" fmla="*/ 37753 h 1159377"/>
                <a:gd name="connsiteX2" fmla="*/ 144516 w 144516"/>
                <a:gd name="connsiteY2" fmla="*/ 0 h 1159377"/>
                <a:gd name="connsiteX3" fmla="*/ 138149 w 144516"/>
                <a:gd name="connsiteY3" fmla="*/ 1123124 h 1159377"/>
                <a:gd name="connsiteX4" fmla="*/ 136580 w 144516"/>
                <a:gd name="connsiteY4" fmla="*/ 1086280 h 1159377"/>
                <a:gd name="connsiteX5" fmla="*/ 10948 w 144516"/>
                <a:gd name="connsiteY5" fmla="*/ 1159377 h 1159377"/>
                <a:gd name="connsiteX6" fmla="*/ 4564 w 144516"/>
                <a:gd name="connsiteY6" fmla="*/ 72847 h 1159377"/>
                <a:gd name="connsiteX7" fmla="*/ 15724 w 144516"/>
                <a:gd name="connsiteY7" fmla="*/ 89889 h 1159377"/>
                <a:gd name="connsiteX8" fmla="*/ 137245 w 144516"/>
                <a:gd name="connsiteY8" fmla="*/ 7271 h 1159377"/>
                <a:gd name="connsiteX9" fmla="*/ 144516 w 144516"/>
                <a:gd name="connsiteY9" fmla="*/ 0 h 1159377"/>
                <a:gd name="connsiteX10" fmla="*/ 137245 w 144516"/>
                <a:gd name="connsiteY10" fmla="*/ 7271 h 1159377"/>
                <a:gd name="connsiteX11" fmla="*/ 138864 w 144516"/>
                <a:gd name="connsiteY11" fmla="*/ 1096125 h 1159377"/>
                <a:gd name="connsiteX0" fmla="*/ 6955 w 144516"/>
                <a:gd name="connsiteY0" fmla="*/ 67006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6955 w 144516"/>
                <a:gd name="connsiteY4" fmla="*/ 67006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144516 w 144516"/>
                <a:gd name="connsiteY1" fmla="*/ 0 h 1159377"/>
                <a:gd name="connsiteX2" fmla="*/ 138149 w 144516"/>
                <a:gd name="connsiteY2" fmla="*/ 1123124 h 1159377"/>
                <a:gd name="connsiteX3" fmla="*/ 136580 w 144516"/>
                <a:gd name="connsiteY3" fmla="*/ 1086280 h 1159377"/>
                <a:gd name="connsiteX4" fmla="*/ 10948 w 144516"/>
                <a:gd name="connsiteY4" fmla="*/ 1159377 h 1159377"/>
                <a:gd name="connsiteX5" fmla="*/ 4564 w 144516"/>
                <a:gd name="connsiteY5" fmla="*/ 72847 h 1159377"/>
                <a:gd name="connsiteX6" fmla="*/ 15724 w 144516"/>
                <a:gd name="connsiteY6" fmla="*/ 89889 h 1159377"/>
                <a:gd name="connsiteX7" fmla="*/ 137245 w 144516"/>
                <a:gd name="connsiteY7" fmla="*/ 7271 h 1159377"/>
                <a:gd name="connsiteX8" fmla="*/ 144516 w 144516"/>
                <a:gd name="connsiteY8" fmla="*/ 0 h 1159377"/>
                <a:gd name="connsiteX9" fmla="*/ 137245 w 144516"/>
                <a:gd name="connsiteY9" fmla="*/ 7271 h 1159377"/>
                <a:gd name="connsiteX10" fmla="*/ 138864 w 144516"/>
                <a:gd name="connsiteY10" fmla="*/ 1096125 h 1159377"/>
                <a:gd name="connsiteX0" fmla="*/ 6955 w 144516"/>
                <a:gd name="connsiteY0" fmla="*/ 67006 h 1159377"/>
                <a:gd name="connsiteX1" fmla="*/ 137245 w 144516"/>
                <a:gd name="connsiteY1" fmla="*/ 7271 h 1159377"/>
                <a:gd name="connsiteX2" fmla="*/ 137245 w 144516"/>
                <a:gd name="connsiteY2" fmla="*/ 1159377 h 1159377"/>
                <a:gd name="connsiteX3" fmla="*/ 10948 w 144516"/>
                <a:gd name="connsiteY3" fmla="*/ 1159377 h 1159377"/>
                <a:gd name="connsiteX4" fmla="*/ 6955 w 144516"/>
                <a:gd name="connsiteY4" fmla="*/ 67006 h 1159377"/>
                <a:gd name="connsiteX0" fmla="*/ 137245 w 144516"/>
                <a:gd name="connsiteY0" fmla="*/ 7271 h 1159377"/>
                <a:gd name="connsiteX1" fmla="*/ 144516 w 144516"/>
                <a:gd name="connsiteY1" fmla="*/ 0 h 1159377"/>
                <a:gd name="connsiteX2" fmla="*/ 140718 w 144516"/>
                <a:gd name="connsiteY2" fmla="*/ 1082660 h 1159377"/>
                <a:gd name="connsiteX3" fmla="*/ 135280 w 144516"/>
                <a:gd name="connsiteY3" fmla="*/ 1099260 h 1159377"/>
                <a:gd name="connsiteX4" fmla="*/ 137245 w 144516"/>
                <a:gd name="connsiteY4" fmla="*/ 7271 h 1159377"/>
                <a:gd name="connsiteX0" fmla="*/ 16778 w 144516"/>
                <a:gd name="connsiteY0" fmla="*/ 69663 h 1159377"/>
                <a:gd name="connsiteX1" fmla="*/ 9 w 144516"/>
                <a:gd name="connsiteY1" fmla="*/ 52053 h 1159377"/>
                <a:gd name="connsiteX2" fmla="*/ 144516 w 144516"/>
                <a:gd name="connsiteY2" fmla="*/ 0 h 1159377"/>
                <a:gd name="connsiteX3" fmla="*/ 137245 w 144516"/>
                <a:gd name="connsiteY3" fmla="*/ 7271 h 1159377"/>
                <a:gd name="connsiteX4" fmla="*/ 16778 w 144516"/>
                <a:gd name="connsiteY4" fmla="*/ 69663 h 1159377"/>
                <a:gd name="connsiteX0" fmla="*/ 4564 w 144516"/>
                <a:gd name="connsiteY0" fmla="*/ 72847 h 1159377"/>
                <a:gd name="connsiteX1" fmla="*/ 144516 w 144516"/>
                <a:gd name="connsiteY1" fmla="*/ 0 h 1159377"/>
                <a:gd name="connsiteX2" fmla="*/ 138149 w 144516"/>
                <a:gd name="connsiteY2" fmla="*/ 1123124 h 1159377"/>
                <a:gd name="connsiteX3" fmla="*/ 136580 w 144516"/>
                <a:gd name="connsiteY3" fmla="*/ 1086280 h 1159377"/>
                <a:gd name="connsiteX4" fmla="*/ 10948 w 144516"/>
                <a:gd name="connsiteY4" fmla="*/ 1159377 h 1159377"/>
                <a:gd name="connsiteX5" fmla="*/ 4564 w 144516"/>
                <a:gd name="connsiteY5" fmla="*/ 72847 h 1159377"/>
                <a:gd name="connsiteX6" fmla="*/ 137245 w 144516"/>
                <a:gd name="connsiteY6" fmla="*/ 7271 h 1159377"/>
                <a:gd name="connsiteX7" fmla="*/ 144516 w 144516"/>
                <a:gd name="connsiteY7" fmla="*/ 0 h 1159377"/>
                <a:gd name="connsiteX8" fmla="*/ 137245 w 144516"/>
                <a:gd name="connsiteY8" fmla="*/ 7271 h 1159377"/>
                <a:gd name="connsiteX9" fmla="*/ 138864 w 144516"/>
                <a:gd name="connsiteY9" fmla="*/ 1096125 h 1159377"/>
                <a:gd name="connsiteX0" fmla="*/ 2391 w 139952"/>
                <a:gd name="connsiteY0" fmla="*/ 67006 h 1159377"/>
                <a:gd name="connsiteX1" fmla="*/ 132681 w 139952"/>
                <a:gd name="connsiteY1" fmla="*/ 7271 h 1159377"/>
                <a:gd name="connsiteX2" fmla="*/ 132681 w 139952"/>
                <a:gd name="connsiteY2" fmla="*/ 1159377 h 1159377"/>
                <a:gd name="connsiteX3" fmla="*/ 6384 w 139952"/>
                <a:gd name="connsiteY3" fmla="*/ 1159377 h 1159377"/>
                <a:gd name="connsiteX4" fmla="*/ 2391 w 139952"/>
                <a:gd name="connsiteY4" fmla="*/ 67006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12214 w 139952"/>
                <a:gd name="connsiteY0" fmla="*/ 69663 h 1159377"/>
                <a:gd name="connsiteX1" fmla="*/ 221 w 139952"/>
                <a:gd name="connsiteY1" fmla="*/ 70374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12214 w 139952"/>
                <a:gd name="connsiteY4" fmla="*/ 69663 h 1159377"/>
                <a:gd name="connsiteX0" fmla="*/ 0 w 139952"/>
                <a:gd name="connsiteY0" fmla="*/ 72847 h 1159377"/>
                <a:gd name="connsiteX1" fmla="*/ 139952 w 139952"/>
                <a:gd name="connsiteY1" fmla="*/ 0 h 1159377"/>
                <a:gd name="connsiteX2" fmla="*/ 133585 w 139952"/>
                <a:gd name="connsiteY2" fmla="*/ 1123124 h 1159377"/>
                <a:gd name="connsiteX3" fmla="*/ 132016 w 139952"/>
                <a:gd name="connsiteY3" fmla="*/ 1086280 h 1159377"/>
                <a:gd name="connsiteX4" fmla="*/ 6384 w 139952"/>
                <a:gd name="connsiteY4" fmla="*/ 1159377 h 1159377"/>
                <a:gd name="connsiteX5" fmla="*/ 0 w 139952"/>
                <a:gd name="connsiteY5" fmla="*/ 72847 h 1159377"/>
                <a:gd name="connsiteX6" fmla="*/ 132681 w 139952"/>
                <a:gd name="connsiteY6" fmla="*/ 7271 h 1159377"/>
                <a:gd name="connsiteX7" fmla="*/ 139952 w 139952"/>
                <a:gd name="connsiteY7" fmla="*/ 0 h 1159377"/>
                <a:gd name="connsiteX8" fmla="*/ 132681 w 139952"/>
                <a:gd name="connsiteY8" fmla="*/ 7271 h 1159377"/>
                <a:gd name="connsiteX9" fmla="*/ 134300 w 139952"/>
                <a:gd name="connsiteY9" fmla="*/ 1096125 h 1159377"/>
                <a:gd name="connsiteX0" fmla="*/ 2391 w 139952"/>
                <a:gd name="connsiteY0" fmla="*/ 67006 h 1159377"/>
                <a:gd name="connsiteX1" fmla="*/ 132681 w 139952"/>
                <a:gd name="connsiteY1" fmla="*/ 7271 h 1159377"/>
                <a:gd name="connsiteX2" fmla="*/ 131818 w 139952"/>
                <a:gd name="connsiteY2" fmla="*/ 1085517 h 1159377"/>
                <a:gd name="connsiteX3" fmla="*/ 6384 w 139952"/>
                <a:gd name="connsiteY3" fmla="*/ 1159377 h 1159377"/>
                <a:gd name="connsiteX4" fmla="*/ 2391 w 139952"/>
                <a:gd name="connsiteY4" fmla="*/ 67006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12214 w 139952"/>
                <a:gd name="connsiteY0" fmla="*/ 69663 h 1159377"/>
                <a:gd name="connsiteX1" fmla="*/ 221 w 139952"/>
                <a:gd name="connsiteY1" fmla="*/ 70374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12214 w 139952"/>
                <a:gd name="connsiteY4" fmla="*/ 69663 h 1159377"/>
                <a:gd name="connsiteX0" fmla="*/ 0 w 139952"/>
                <a:gd name="connsiteY0" fmla="*/ 72847 h 1159377"/>
                <a:gd name="connsiteX1" fmla="*/ 139952 w 139952"/>
                <a:gd name="connsiteY1" fmla="*/ 0 h 1159377"/>
                <a:gd name="connsiteX2" fmla="*/ 133585 w 139952"/>
                <a:gd name="connsiteY2" fmla="*/ 1123124 h 1159377"/>
                <a:gd name="connsiteX3" fmla="*/ 132016 w 139952"/>
                <a:gd name="connsiteY3" fmla="*/ 1086280 h 1159377"/>
                <a:gd name="connsiteX4" fmla="*/ 6384 w 139952"/>
                <a:gd name="connsiteY4" fmla="*/ 1159377 h 1159377"/>
                <a:gd name="connsiteX5" fmla="*/ 0 w 139952"/>
                <a:gd name="connsiteY5" fmla="*/ 72847 h 1159377"/>
                <a:gd name="connsiteX6" fmla="*/ 132681 w 139952"/>
                <a:gd name="connsiteY6" fmla="*/ 7271 h 1159377"/>
                <a:gd name="connsiteX7" fmla="*/ 139952 w 139952"/>
                <a:gd name="connsiteY7" fmla="*/ 0 h 1159377"/>
                <a:gd name="connsiteX8" fmla="*/ 132681 w 139952"/>
                <a:gd name="connsiteY8" fmla="*/ 7271 h 1159377"/>
                <a:gd name="connsiteX9" fmla="*/ 134300 w 139952"/>
                <a:gd name="connsiteY9" fmla="*/ 1096125 h 1159377"/>
                <a:gd name="connsiteX0" fmla="*/ 2391 w 139952"/>
                <a:gd name="connsiteY0" fmla="*/ 67006 h 1159377"/>
                <a:gd name="connsiteX1" fmla="*/ 132681 w 139952"/>
                <a:gd name="connsiteY1" fmla="*/ 7271 h 1159377"/>
                <a:gd name="connsiteX2" fmla="*/ 131818 w 139952"/>
                <a:gd name="connsiteY2" fmla="*/ 1085517 h 1159377"/>
                <a:gd name="connsiteX3" fmla="*/ 6384 w 139952"/>
                <a:gd name="connsiteY3" fmla="*/ 1159377 h 1159377"/>
                <a:gd name="connsiteX4" fmla="*/ 2391 w 139952"/>
                <a:gd name="connsiteY4" fmla="*/ 67006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12214 w 139952"/>
                <a:gd name="connsiteY0" fmla="*/ 69663 h 1159377"/>
                <a:gd name="connsiteX1" fmla="*/ 221 w 139952"/>
                <a:gd name="connsiteY1" fmla="*/ 70374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12214 w 139952"/>
                <a:gd name="connsiteY4" fmla="*/ 69663 h 1159377"/>
                <a:gd name="connsiteX0" fmla="*/ 0 w 139952"/>
                <a:gd name="connsiteY0" fmla="*/ 72847 h 1159377"/>
                <a:gd name="connsiteX1" fmla="*/ 139952 w 139952"/>
                <a:gd name="connsiteY1" fmla="*/ 0 h 1159377"/>
                <a:gd name="connsiteX2" fmla="*/ 139170 w 139952"/>
                <a:gd name="connsiteY2" fmla="*/ 1090929 h 1159377"/>
                <a:gd name="connsiteX3" fmla="*/ 132016 w 139952"/>
                <a:gd name="connsiteY3" fmla="*/ 1086280 h 1159377"/>
                <a:gd name="connsiteX4" fmla="*/ 6384 w 139952"/>
                <a:gd name="connsiteY4" fmla="*/ 1159377 h 1159377"/>
                <a:gd name="connsiteX5" fmla="*/ 0 w 139952"/>
                <a:gd name="connsiteY5" fmla="*/ 72847 h 1159377"/>
                <a:gd name="connsiteX6" fmla="*/ 132681 w 139952"/>
                <a:gd name="connsiteY6" fmla="*/ 7271 h 1159377"/>
                <a:gd name="connsiteX7" fmla="*/ 139952 w 139952"/>
                <a:gd name="connsiteY7" fmla="*/ 0 h 1159377"/>
                <a:gd name="connsiteX8" fmla="*/ 132681 w 139952"/>
                <a:gd name="connsiteY8" fmla="*/ 7271 h 1159377"/>
                <a:gd name="connsiteX9" fmla="*/ 134300 w 139952"/>
                <a:gd name="connsiteY9" fmla="*/ 1096125 h 1159377"/>
                <a:gd name="connsiteX0" fmla="*/ 9034 w 139952"/>
                <a:gd name="connsiteY0" fmla="*/ 91747 h 1159377"/>
                <a:gd name="connsiteX1" fmla="*/ 132681 w 139952"/>
                <a:gd name="connsiteY1" fmla="*/ 7271 h 1159377"/>
                <a:gd name="connsiteX2" fmla="*/ 131818 w 139952"/>
                <a:gd name="connsiteY2" fmla="*/ 1085517 h 1159377"/>
                <a:gd name="connsiteX3" fmla="*/ 6384 w 139952"/>
                <a:gd name="connsiteY3" fmla="*/ 1159377 h 1159377"/>
                <a:gd name="connsiteX4" fmla="*/ 2391 w 139952"/>
                <a:gd name="connsiteY4" fmla="*/ 67006 h 1159377"/>
                <a:gd name="connsiteX0" fmla="*/ 132681 w 139952"/>
                <a:gd name="connsiteY0" fmla="*/ 7271 h 1159377"/>
                <a:gd name="connsiteX1" fmla="*/ 139952 w 139952"/>
                <a:gd name="connsiteY1" fmla="*/ 0 h 1159377"/>
                <a:gd name="connsiteX2" fmla="*/ 136154 w 139952"/>
                <a:gd name="connsiteY2" fmla="*/ 1082660 h 1159377"/>
                <a:gd name="connsiteX3" fmla="*/ 130716 w 139952"/>
                <a:gd name="connsiteY3" fmla="*/ 1099260 h 1159377"/>
                <a:gd name="connsiteX4" fmla="*/ 132681 w 139952"/>
                <a:gd name="connsiteY4" fmla="*/ 7271 h 1159377"/>
                <a:gd name="connsiteX0" fmla="*/ 12214 w 139952"/>
                <a:gd name="connsiteY0" fmla="*/ 69663 h 1159377"/>
                <a:gd name="connsiteX1" fmla="*/ 221 w 139952"/>
                <a:gd name="connsiteY1" fmla="*/ 70374 h 1159377"/>
                <a:gd name="connsiteX2" fmla="*/ 139952 w 139952"/>
                <a:gd name="connsiteY2" fmla="*/ 0 h 1159377"/>
                <a:gd name="connsiteX3" fmla="*/ 132681 w 139952"/>
                <a:gd name="connsiteY3" fmla="*/ 7271 h 1159377"/>
                <a:gd name="connsiteX4" fmla="*/ 12214 w 139952"/>
                <a:gd name="connsiteY4" fmla="*/ 69663 h 1159377"/>
                <a:gd name="connsiteX0" fmla="*/ 0 w 139952"/>
                <a:gd name="connsiteY0" fmla="*/ 72847 h 1159377"/>
                <a:gd name="connsiteX1" fmla="*/ 139952 w 139952"/>
                <a:gd name="connsiteY1" fmla="*/ 0 h 1159377"/>
                <a:gd name="connsiteX2" fmla="*/ 139170 w 139952"/>
                <a:gd name="connsiteY2" fmla="*/ 1090929 h 1159377"/>
                <a:gd name="connsiteX3" fmla="*/ 132016 w 139952"/>
                <a:gd name="connsiteY3" fmla="*/ 1086280 h 1159377"/>
                <a:gd name="connsiteX4" fmla="*/ 6384 w 139952"/>
                <a:gd name="connsiteY4" fmla="*/ 1159377 h 1159377"/>
                <a:gd name="connsiteX5" fmla="*/ 0 w 139952"/>
                <a:gd name="connsiteY5" fmla="*/ 72847 h 1159377"/>
                <a:gd name="connsiteX6" fmla="*/ 132681 w 139952"/>
                <a:gd name="connsiteY6" fmla="*/ 7271 h 1159377"/>
                <a:gd name="connsiteX7" fmla="*/ 139952 w 139952"/>
                <a:gd name="connsiteY7" fmla="*/ 0 h 1159377"/>
                <a:gd name="connsiteX8" fmla="*/ 132681 w 139952"/>
                <a:gd name="connsiteY8" fmla="*/ 7271 h 1159377"/>
                <a:gd name="connsiteX9" fmla="*/ 134300 w 139952"/>
                <a:gd name="connsiteY9" fmla="*/ 1096125 h 1159377"/>
                <a:gd name="connsiteX0" fmla="*/ 10623 w 141541"/>
                <a:gd name="connsiteY0" fmla="*/ 91747 h 1159377"/>
                <a:gd name="connsiteX1" fmla="*/ 134270 w 141541"/>
                <a:gd name="connsiteY1" fmla="*/ 7271 h 1159377"/>
                <a:gd name="connsiteX2" fmla="*/ 133407 w 141541"/>
                <a:gd name="connsiteY2" fmla="*/ 1085517 h 1159377"/>
                <a:gd name="connsiteX3" fmla="*/ 7973 w 141541"/>
                <a:gd name="connsiteY3" fmla="*/ 1159377 h 1159377"/>
                <a:gd name="connsiteX4" fmla="*/ 3980 w 141541"/>
                <a:gd name="connsiteY4" fmla="*/ 67006 h 1159377"/>
                <a:gd name="connsiteX5" fmla="*/ 10623 w 141541"/>
                <a:gd name="connsiteY5" fmla="*/ 91747 h 1159377"/>
                <a:gd name="connsiteX0" fmla="*/ 134270 w 141541"/>
                <a:gd name="connsiteY0" fmla="*/ 7271 h 1159377"/>
                <a:gd name="connsiteX1" fmla="*/ 141541 w 141541"/>
                <a:gd name="connsiteY1" fmla="*/ 0 h 1159377"/>
                <a:gd name="connsiteX2" fmla="*/ 137743 w 141541"/>
                <a:gd name="connsiteY2" fmla="*/ 1082660 h 1159377"/>
                <a:gd name="connsiteX3" fmla="*/ 132305 w 141541"/>
                <a:gd name="connsiteY3" fmla="*/ 1099260 h 1159377"/>
                <a:gd name="connsiteX4" fmla="*/ 134270 w 141541"/>
                <a:gd name="connsiteY4" fmla="*/ 7271 h 1159377"/>
                <a:gd name="connsiteX0" fmla="*/ 13803 w 141541"/>
                <a:gd name="connsiteY0" fmla="*/ 69663 h 1159377"/>
                <a:gd name="connsiteX1" fmla="*/ 1810 w 141541"/>
                <a:gd name="connsiteY1" fmla="*/ 70374 h 1159377"/>
                <a:gd name="connsiteX2" fmla="*/ 141541 w 141541"/>
                <a:gd name="connsiteY2" fmla="*/ 0 h 1159377"/>
                <a:gd name="connsiteX3" fmla="*/ 134270 w 141541"/>
                <a:gd name="connsiteY3" fmla="*/ 7271 h 1159377"/>
                <a:gd name="connsiteX4" fmla="*/ 13803 w 141541"/>
                <a:gd name="connsiteY4" fmla="*/ 69663 h 1159377"/>
                <a:gd name="connsiteX0" fmla="*/ 0 w 141541"/>
                <a:gd name="connsiteY0" fmla="*/ 101039 h 1159377"/>
                <a:gd name="connsiteX1" fmla="*/ 141541 w 141541"/>
                <a:gd name="connsiteY1" fmla="*/ 0 h 1159377"/>
                <a:gd name="connsiteX2" fmla="*/ 140759 w 141541"/>
                <a:gd name="connsiteY2" fmla="*/ 1090929 h 1159377"/>
                <a:gd name="connsiteX3" fmla="*/ 133605 w 141541"/>
                <a:gd name="connsiteY3" fmla="*/ 1086280 h 1159377"/>
                <a:gd name="connsiteX4" fmla="*/ 7973 w 141541"/>
                <a:gd name="connsiteY4" fmla="*/ 1159377 h 1159377"/>
                <a:gd name="connsiteX5" fmla="*/ 0 w 141541"/>
                <a:gd name="connsiteY5" fmla="*/ 101039 h 1159377"/>
                <a:gd name="connsiteX6" fmla="*/ 134270 w 141541"/>
                <a:gd name="connsiteY6" fmla="*/ 7271 h 1159377"/>
                <a:gd name="connsiteX7" fmla="*/ 141541 w 141541"/>
                <a:gd name="connsiteY7" fmla="*/ 0 h 1159377"/>
                <a:gd name="connsiteX8" fmla="*/ 134270 w 141541"/>
                <a:gd name="connsiteY8" fmla="*/ 7271 h 1159377"/>
                <a:gd name="connsiteX9" fmla="*/ 135889 w 141541"/>
                <a:gd name="connsiteY9" fmla="*/ 1096125 h 1159377"/>
                <a:gd name="connsiteX0" fmla="*/ 10623 w 141541"/>
                <a:gd name="connsiteY0" fmla="*/ 91747 h 1159377"/>
                <a:gd name="connsiteX1" fmla="*/ 134270 w 141541"/>
                <a:gd name="connsiteY1" fmla="*/ 7271 h 1159377"/>
                <a:gd name="connsiteX2" fmla="*/ 133407 w 141541"/>
                <a:gd name="connsiteY2" fmla="*/ 1085517 h 1159377"/>
                <a:gd name="connsiteX3" fmla="*/ 7973 w 141541"/>
                <a:gd name="connsiteY3" fmla="*/ 1159377 h 1159377"/>
                <a:gd name="connsiteX4" fmla="*/ 3980 w 141541"/>
                <a:gd name="connsiteY4" fmla="*/ 67006 h 1159377"/>
                <a:gd name="connsiteX5" fmla="*/ 10623 w 141541"/>
                <a:gd name="connsiteY5" fmla="*/ 91747 h 1159377"/>
                <a:gd name="connsiteX0" fmla="*/ 134270 w 141541"/>
                <a:gd name="connsiteY0" fmla="*/ 7271 h 1159377"/>
                <a:gd name="connsiteX1" fmla="*/ 141541 w 141541"/>
                <a:gd name="connsiteY1" fmla="*/ 0 h 1159377"/>
                <a:gd name="connsiteX2" fmla="*/ 137743 w 141541"/>
                <a:gd name="connsiteY2" fmla="*/ 1082660 h 1159377"/>
                <a:gd name="connsiteX3" fmla="*/ 132305 w 141541"/>
                <a:gd name="connsiteY3" fmla="*/ 1099260 h 1159377"/>
                <a:gd name="connsiteX4" fmla="*/ 134270 w 141541"/>
                <a:gd name="connsiteY4" fmla="*/ 7271 h 1159377"/>
                <a:gd name="connsiteX0" fmla="*/ 2 w 141541"/>
                <a:gd name="connsiteY0" fmla="*/ 101037 h 1159377"/>
                <a:gd name="connsiteX1" fmla="*/ 1810 w 141541"/>
                <a:gd name="connsiteY1" fmla="*/ 70374 h 1159377"/>
                <a:gd name="connsiteX2" fmla="*/ 141541 w 141541"/>
                <a:gd name="connsiteY2" fmla="*/ 0 h 1159377"/>
                <a:gd name="connsiteX3" fmla="*/ 134270 w 141541"/>
                <a:gd name="connsiteY3" fmla="*/ 7271 h 1159377"/>
                <a:gd name="connsiteX4" fmla="*/ 2 w 141541"/>
                <a:gd name="connsiteY4" fmla="*/ 101037 h 1159377"/>
                <a:gd name="connsiteX0" fmla="*/ 0 w 141541"/>
                <a:gd name="connsiteY0" fmla="*/ 101039 h 1159377"/>
                <a:gd name="connsiteX1" fmla="*/ 141541 w 141541"/>
                <a:gd name="connsiteY1" fmla="*/ 0 h 1159377"/>
                <a:gd name="connsiteX2" fmla="*/ 140759 w 141541"/>
                <a:gd name="connsiteY2" fmla="*/ 1090929 h 1159377"/>
                <a:gd name="connsiteX3" fmla="*/ 133605 w 141541"/>
                <a:gd name="connsiteY3" fmla="*/ 1086280 h 1159377"/>
                <a:gd name="connsiteX4" fmla="*/ 7973 w 141541"/>
                <a:gd name="connsiteY4" fmla="*/ 1159377 h 1159377"/>
                <a:gd name="connsiteX5" fmla="*/ 0 w 141541"/>
                <a:gd name="connsiteY5" fmla="*/ 101039 h 1159377"/>
                <a:gd name="connsiteX6" fmla="*/ 134270 w 141541"/>
                <a:gd name="connsiteY6" fmla="*/ 7271 h 1159377"/>
                <a:gd name="connsiteX7" fmla="*/ 141541 w 141541"/>
                <a:gd name="connsiteY7" fmla="*/ 0 h 1159377"/>
                <a:gd name="connsiteX8" fmla="*/ 134270 w 141541"/>
                <a:gd name="connsiteY8" fmla="*/ 7271 h 1159377"/>
                <a:gd name="connsiteX9" fmla="*/ 135889 w 141541"/>
                <a:gd name="connsiteY9" fmla="*/ 1096125 h 1159377"/>
                <a:gd name="connsiteX0" fmla="*/ 10623 w 141541"/>
                <a:gd name="connsiteY0" fmla="*/ 91747 h 1159377"/>
                <a:gd name="connsiteX1" fmla="*/ 134270 w 141541"/>
                <a:gd name="connsiteY1" fmla="*/ 7271 h 1159377"/>
                <a:gd name="connsiteX2" fmla="*/ 133407 w 141541"/>
                <a:gd name="connsiteY2" fmla="*/ 1085517 h 1159377"/>
                <a:gd name="connsiteX3" fmla="*/ 7973 w 141541"/>
                <a:gd name="connsiteY3" fmla="*/ 1159377 h 1159377"/>
                <a:gd name="connsiteX4" fmla="*/ 10623 w 141541"/>
                <a:gd name="connsiteY4" fmla="*/ 91747 h 1159377"/>
                <a:gd name="connsiteX0" fmla="*/ 134270 w 141541"/>
                <a:gd name="connsiteY0" fmla="*/ 7271 h 1159377"/>
                <a:gd name="connsiteX1" fmla="*/ 141541 w 141541"/>
                <a:gd name="connsiteY1" fmla="*/ 0 h 1159377"/>
                <a:gd name="connsiteX2" fmla="*/ 137743 w 141541"/>
                <a:gd name="connsiteY2" fmla="*/ 1082660 h 1159377"/>
                <a:gd name="connsiteX3" fmla="*/ 132305 w 141541"/>
                <a:gd name="connsiteY3" fmla="*/ 1099260 h 1159377"/>
                <a:gd name="connsiteX4" fmla="*/ 134270 w 141541"/>
                <a:gd name="connsiteY4" fmla="*/ 7271 h 1159377"/>
                <a:gd name="connsiteX0" fmla="*/ 2 w 141541"/>
                <a:gd name="connsiteY0" fmla="*/ 101037 h 1159377"/>
                <a:gd name="connsiteX1" fmla="*/ 1810 w 141541"/>
                <a:gd name="connsiteY1" fmla="*/ 70374 h 1159377"/>
                <a:gd name="connsiteX2" fmla="*/ 141541 w 141541"/>
                <a:gd name="connsiteY2" fmla="*/ 0 h 1159377"/>
                <a:gd name="connsiteX3" fmla="*/ 134270 w 141541"/>
                <a:gd name="connsiteY3" fmla="*/ 7271 h 1159377"/>
                <a:gd name="connsiteX4" fmla="*/ 2 w 141541"/>
                <a:gd name="connsiteY4" fmla="*/ 101037 h 1159377"/>
                <a:gd name="connsiteX0" fmla="*/ 0 w 141541"/>
                <a:gd name="connsiteY0" fmla="*/ 101039 h 1159377"/>
                <a:gd name="connsiteX1" fmla="*/ 141541 w 141541"/>
                <a:gd name="connsiteY1" fmla="*/ 0 h 1159377"/>
                <a:gd name="connsiteX2" fmla="*/ 140759 w 141541"/>
                <a:gd name="connsiteY2" fmla="*/ 1090929 h 1159377"/>
                <a:gd name="connsiteX3" fmla="*/ 133605 w 141541"/>
                <a:gd name="connsiteY3" fmla="*/ 1086280 h 1159377"/>
                <a:gd name="connsiteX4" fmla="*/ 7973 w 141541"/>
                <a:gd name="connsiteY4" fmla="*/ 1159377 h 1159377"/>
                <a:gd name="connsiteX5" fmla="*/ 0 w 141541"/>
                <a:gd name="connsiteY5" fmla="*/ 101039 h 1159377"/>
                <a:gd name="connsiteX6" fmla="*/ 134270 w 141541"/>
                <a:gd name="connsiteY6" fmla="*/ 7271 h 1159377"/>
                <a:gd name="connsiteX7" fmla="*/ 141541 w 141541"/>
                <a:gd name="connsiteY7" fmla="*/ 0 h 1159377"/>
                <a:gd name="connsiteX8" fmla="*/ 134270 w 141541"/>
                <a:gd name="connsiteY8" fmla="*/ 7271 h 1159377"/>
                <a:gd name="connsiteX9" fmla="*/ 135889 w 141541"/>
                <a:gd name="connsiteY9" fmla="*/ 1096125 h 1159377"/>
                <a:gd name="connsiteX0" fmla="*/ 10623 w 141541"/>
                <a:gd name="connsiteY0" fmla="*/ 91747 h 1159377"/>
                <a:gd name="connsiteX1" fmla="*/ 134270 w 141541"/>
                <a:gd name="connsiteY1" fmla="*/ 7271 h 1159377"/>
                <a:gd name="connsiteX2" fmla="*/ 133407 w 141541"/>
                <a:gd name="connsiteY2" fmla="*/ 1085517 h 1159377"/>
                <a:gd name="connsiteX3" fmla="*/ 7973 w 141541"/>
                <a:gd name="connsiteY3" fmla="*/ 1159377 h 1159377"/>
                <a:gd name="connsiteX4" fmla="*/ 10623 w 141541"/>
                <a:gd name="connsiteY4" fmla="*/ 91747 h 1159377"/>
                <a:gd name="connsiteX0" fmla="*/ 134270 w 141541"/>
                <a:gd name="connsiteY0" fmla="*/ 7271 h 1159377"/>
                <a:gd name="connsiteX1" fmla="*/ 141541 w 141541"/>
                <a:gd name="connsiteY1" fmla="*/ 0 h 1159377"/>
                <a:gd name="connsiteX2" fmla="*/ 137743 w 141541"/>
                <a:gd name="connsiteY2" fmla="*/ 1082660 h 1159377"/>
                <a:gd name="connsiteX3" fmla="*/ 132305 w 141541"/>
                <a:gd name="connsiteY3" fmla="*/ 1099260 h 1159377"/>
                <a:gd name="connsiteX4" fmla="*/ 134270 w 141541"/>
                <a:gd name="connsiteY4" fmla="*/ 7271 h 1159377"/>
                <a:gd name="connsiteX0" fmla="*/ 2 w 141541"/>
                <a:gd name="connsiteY0" fmla="*/ 101037 h 1159377"/>
                <a:gd name="connsiteX1" fmla="*/ 141541 w 141541"/>
                <a:gd name="connsiteY1" fmla="*/ 0 h 1159377"/>
                <a:gd name="connsiteX2" fmla="*/ 134270 w 141541"/>
                <a:gd name="connsiteY2" fmla="*/ 7271 h 1159377"/>
                <a:gd name="connsiteX3" fmla="*/ 2 w 141541"/>
                <a:gd name="connsiteY3" fmla="*/ 101037 h 1159377"/>
                <a:gd name="connsiteX0" fmla="*/ 0 w 141541"/>
                <a:gd name="connsiteY0" fmla="*/ 101039 h 1159377"/>
                <a:gd name="connsiteX1" fmla="*/ 141541 w 141541"/>
                <a:gd name="connsiteY1" fmla="*/ 0 h 1159377"/>
                <a:gd name="connsiteX2" fmla="*/ 140759 w 141541"/>
                <a:gd name="connsiteY2" fmla="*/ 1090929 h 1159377"/>
                <a:gd name="connsiteX3" fmla="*/ 133605 w 141541"/>
                <a:gd name="connsiteY3" fmla="*/ 1086280 h 1159377"/>
                <a:gd name="connsiteX4" fmla="*/ 7973 w 141541"/>
                <a:gd name="connsiteY4" fmla="*/ 1159377 h 1159377"/>
                <a:gd name="connsiteX5" fmla="*/ 0 w 141541"/>
                <a:gd name="connsiteY5" fmla="*/ 101039 h 1159377"/>
                <a:gd name="connsiteX6" fmla="*/ 134270 w 141541"/>
                <a:gd name="connsiteY6" fmla="*/ 7271 h 1159377"/>
                <a:gd name="connsiteX7" fmla="*/ 141541 w 141541"/>
                <a:gd name="connsiteY7" fmla="*/ 0 h 1159377"/>
                <a:gd name="connsiteX8" fmla="*/ 134270 w 141541"/>
                <a:gd name="connsiteY8" fmla="*/ 7271 h 1159377"/>
                <a:gd name="connsiteX9" fmla="*/ 135889 w 141541"/>
                <a:gd name="connsiteY9" fmla="*/ 1096125 h 115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41" h="1159377" stroke="0" extrusionOk="0">
                  <a:moveTo>
                    <a:pt x="10623" y="91747"/>
                  </a:moveTo>
                  <a:lnTo>
                    <a:pt x="134270" y="7271"/>
                  </a:lnTo>
                  <a:cubicBezTo>
                    <a:pt x="133982" y="366686"/>
                    <a:pt x="133695" y="726102"/>
                    <a:pt x="133407" y="1085517"/>
                  </a:cubicBezTo>
                  <a:lnTo>
                    <a:pt x="7973" y="1159377"/>
                  </a:lnTo>
                  <a:cubicBezTo>
                    <a:pt x="8856" y="803500"/>
                    <a:pt x="9740" y="447624"/>
                    <a:pt x="10623" y="91747"/>
                  </a:cubicBezTo>
                  <a:close/>
                </a:path>
                <a:path w="141541" h="1159377" fill="darkenLess" stroke="0" extrusionOk="0">
                  <a:moveTo>
                    <a:pt x="134270" y="7271"/>
                  </a:moveTo>
                  <a:lnTo>
                    <a:pt x="141541" y="0"/>
                  </a:lnTo>
                  <a:lnTo>
                    <a:pt x="137743" y="1082660"/>
                  </a:lnTo>
                  <a:lnTo>
                    <a:pt x="132305" y="1099260"/>
                  </a:lnTo>
                  <a:lnTo>
                    <a:pt x="134270" y="7271"/>
                  </a:lnTo>
                  <a:close/>
                </a:path>
                <a:path w="141541" h="1159377" fill="lightenLess" stroke="0" extrusionOk="0">
                  <a:moveTo>
                    <a:pt x="2" y="101037"/>
                  </a:moveTo>
                  <a:cubicBezTo>
                    <a:pt x="1214" y="99825"/>
                    <a:pt x="119163" y="15628"/>
                    <a:pt x="141541" y="0"/>
                  </a:cubicBezTo>
                  <a:lnTo>
                    <a:pt x="134270" y="7271"/>
                  </a:lnTo>
                  <a:lnTo>
                    <a:pt x="2" y="101037"/>
                  </a:lnTo>
                  <a:close/>
                </a:path>
                <a:path w="141541" h="1159377" fill="none" extrusionOk="0">
                  <a:moveTo>
                    <a:pt x="0" y="101039"/>
                  </a:moveTo>
                  <a:lnTo>
                    <a:pt x="141541" y="0"/>
                  </a:lnTo>
                  <a:cubicBezTo>
                    <a:pt x="139419" y="374375"/>
                    <a:pt x="142881" y="716554"/>
                    <a:pt x="140759" y="1090929"/>
                  </a:cubicBezTo>
                  <a:lnTo>
                    <a:pt x="133605" y="1086280"/>
                  </a:lnTo>
                  <a:lnTo>
                    <a:pt x="7973" y="1159377"/>
                  </a:lnTo>
                  <a:cubicBezTo>
                    <a:pt x="5315" y="806598"/>
                    <a:pt x="2658" y="453818"/>
                    <a:pt x="0" y="101039"/>
                  </a:cubicBezTo>
                  <a:close/>
                  <a:moveTo>
                    <a:pt x="134270" y="7271"/>
                  </a:moveTo>
                  <a:lnTo>
                    <a:pt x="141541" y="0"/>
                  </a:lnTo>
                  <a:moveTo>
                    <a:pt x="134270" y="7271"/>
                  </a:moveTo>
                  <a:cubicBezTo>
                    <a:pt x="134270" y="391306"/>
                    <a:pt x="135889" y="712090"/>
                    <a:pt x="135889" y="109612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26" name="立方体 225"/>
            <p:cNvSpPr/>
            <p:nvPr/>
          </p:nvSpPr>
          <p:spPr>
            <a:xfrm>
              <a:off x="0" y="1323975"/>
              <a:ext cx="179705" cy="130937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27" name="立方体 226"/>
            <p:cNvSpPr/>
            <p:nvPr/>
          </p:nvSpPr>
          <p:spPr>
            <a:xfrm>
              <a:off x="1952625" y="1323975"/>
              <a:ext cx="179705" cy="130937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28" name="立方体 227"/>
            <p:cNvSpPr/>
            <p:nvPr/>
          </p:nvSpPr>
          <p:spPr>
            <a:xfrm>
              <a:off x="0" y="1247775"/>
              <a:ext cx="2134480" cy="20002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29" name="立方体 228"/>
            <p:cNvSpPr/>
            <p:nvPr/>
          </p:nvSpPr>
          <p:spPr>
            <a:xfrm>
              <a:off x="947738" y="1309687"/>
              <a:ext cx="171450" cy="128270"/>
            </a:xfrm>
            <a:prstGeom prst="cube">
              <a:avLst>
                <a:gd name="adj" fmla="val 1757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30" name="立方体 229"/>
            <p:cNvSpPr/>
            <p:nvPr/>
          </p:nvSpPr>
          <p:spPr>
            <a:xfrm>
              <a:off x="966788" y="1081087"/>
              <a:ext cx="119380" cy="84772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31" name="立方体 230"/>
            <p:cNvSpPr/>
            <p:nvPr/>
          </p:nvSpPr>
          <p:spPr>
            <a:xfrm>
              <a:off x="957263" y="1524000"/>
              <a:ext cx="79200" cy="128270"/>
            </a:xfrm>
            <a:prstGeom prst="cube">
              <a:avLst>
                <a:gd name="adj" fmla="val 2128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cxnSp>
          <p:nvCxnSpPr>
            <p:cNvPr id="232" name="直接连接符 231"/>
            <p:cNvCxnSpPr/>
            <p:nvPr/>
          </p:nvCxnSpPr>
          <p:spPr>
            <a:xfrm>
              <a:off x="1338263" y="1604962"/>
              <a:ext cx="0" cy="4223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/>
            <p:cNvGrpSpPr/>
            <p:nvPr/>
          </p:nvGrpSpPr>
          <p:grpSpPr>
            <a:xfrm rot="5400000">
              <a:off x="1318242" y="2023092"/>
              <a:ext cx="90805" cy="93384"/>
              <a:chOff x="0" y="0"/>
              <a:chExt cx="61696" cy="93384"/>
            </a:xfrm>
          </p:grpSpPr>
          <p:cxnSp>
            <p:nvCxnSpPr>
              <p:cNvPr id="246" name="直接连接符 245"/>
              <p:cNvCxnSpPr/>
              <p:nvPr/>
            </p:nvCxnSpPr>
            <p:spPr>
              <a:xfrm>
                <a:off x="1524" y="70104"/>
                <a:ext cx="596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7" name="组合 246"/>
              <p:cNvGrpSpPr/>
              <p:nvPr/>
            </p:nvGrpSpPr>
            <p:grpSpPr>
              <a:xfrm>
                <a:off x="0" y="0"/>
                <a:ext cx="61696" cy="93384"/>
                <a:chOff x="0" y="0"/>
                <a:chExt cx="61696" cy="93384"/>
              </a:xfrm>
            </p:grpSpPr>
            <p:cxnSp>
              <p:nvCxnSpPr>
                <p:cNvPr id="248" name="直接连接符 247"/>
                <p:cNvCxnSpPr/>
                <p:nvPr/>
              </p:nvCxnSpPr>
              <p:spPr>
                <a:xfrm>
                  <a:off x="0" y="0"/>
                  <a:ext cx="0" cy="933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/>
                <p:cNvCxnSpPr/>
                <p:nvPr/>
              </p:nvCxnSpPr>
              <p:spPr>
                <a:xfrm>
                  <a:off x="2006" y="24063"/>
                  <a:ext cx="59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0" y="0"/>
                  <a:ext cx="61595" cy="247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 flipV="1">
                  <a:off x="0" y="69703"/>
                  <a:ext cx="61595" cy="22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4" name="文本框 2"/>
            <p:cNvSpPr txBox="1">
              <a:spLocks noChangeArrowheads="1"/>
            </p:cNvSpPr>
            <p:nvPr/>
          </p:nvSpPr>
          <p:spPr bwMode="auto">
            <a:xfrm>
              <a:off x="1306803" y="983355"/>
              <a:ext cx="516195" cy="25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2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35" name="文本框 2"/>
            <p:cNvSpPr txBox="1">
              <a:spLocks noChangeArrowheads="1"/>
            </p:cNvSpPr>
            <p:nvPr/>
          </p:nvSpPr>
          <p:spPr bwMode="auto">
            <a:xfrm>
              <a:off x="413959" y="1490663"/>
              <a:ext cx="516195" cy="307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l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3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cxnSp>
          <p:nvCxnSpPr>
            <p:cNvPr id="236" name="直接连接符 235"/>
            <p:cNvCxnSpPr/>
            <p:nvPr/>
          </p:nvCxnSpPr>
          <p:spPr>
            <a:xfrm>
              <a:off x="985838" y="1604962"/>
              <a:ext cx="3568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文本框 2"/>
            <p:cNvSpPr txBox="1">
              <a:spLocks noChangeArrowheads="1"/>
            </p:cNvSpPr>
            <p:nvPr/>
          </p:nvSpPr>
          <p:spPr bwMode="auto">
            <a:xfrm>
              <a:off x="1410325" y="2569672"/>
              <a:ext cx="456512" cy="307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1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38" name="文本框 2"/>
            <p:cNvSpPr txBox="1">
              <a:spLocks noChangeArrowheads="1"/>
            </p:cNvSpPr>
            <p:nvPr/>
          </p:nvSpPr>
          <p:spPr bwMode="auto">
            <a:xfrm>
              <a:off x="1395022" y="1995487"/>
              <a:ext cx="382587" cy="446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末端工具</a:t>
              </a:r>
            </a:p>
          </p:txBody>
        </p:sp>
        <p:grpSp>
          <p:nvGrpSpPr>
            <p:cNvPr id="239" name="组合 238"/>
            <p:cNvGrpSpPr/>
            <p:nvPr/>
          </p:nvGrpSpPr>
          <p:grpSpPr>
            <a:xfrm>
              <a:off x="557898" y="2377524"/>
              <a:ext cx="784621" cy="526647"/>
              <a:chOff x="-56501" y="-27564"/>
              <a:chExt cx="785120" cy="527152"/>
            </a:xfrm>
          </p:grpSpPr>
          <p:sp>
            <p:nvSpPr>
              <p:cNvPr id="240" name="文本框 2"/>
              <p:cNvSpPr txBox="1">
                <a:spLocks noChangeArrowheads="1"/>
              </p:cNvSpPr>
              <p:nvPr/>
            </p:nvSpPr>
            <p:spPr bwMode="auto">
              <a:xfrm>
                <a:off x="89925" y="-27564"/>
                <a:ext cx="208548" cy="237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Z</a:t>
                </a:r>
                <a:endPara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sp>
            <p:nvSpPr>
              <p:cNvPr id="241" name="文本框 2"/>
              <p:cNvSpPr txBox="1">
                <a:spLocks noChangeArrowheads="1"/>
              </p:cNvSpPr>
              <p:nvPr/>
            </p:nvSpPr>
            <p:spPr bwMode="auto">
              <a:xfrm>
                <a:off x="-56501" y="276179"/>
                <a:ext cx="235816" cy="219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X</a:t>
                </a:r>
                <a:endPara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  <p:cxnSp>
            <p:nvCxnSpPr>
              <p:cNvPr id="242" name="直接连接符 241"/>
              <p:cNvCxnSpPr/>
              <p:nvPr/>
            </p:nvCxnSpPr>
            <p:spPr>
              <a:xfrm>
                <a:off x="333375" y="357188"/>
                <a:ext cx="218431" cy="139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 flipV="1">
                <a:off x="328613" y="104775"/>
                <a:ext cx="3175" cy="25586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 flipH="1">
                <a:off x="176213" y="357188"/>
                <a:ext cx="150927" cy="14240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文本框 2"/>
              <p:cNvSpPr txBox="1">
                <a:spLocks noChangeArrowheads="1"/>
              </p:cNvSpPr>
              <p:nvPr/>
            </p:nvSpPr>
            <p:spPr bwMode="auto">
              <a:xfrm>
                <a:off x="526236" y="210425"/>
                <a:ext cx="202383" cy="261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36000" tIns="36000" rIns="36000" bIns="36000" anchor="t" anchorCtr="0">
                <a:noAutofit/>
              </a:bodyPr>
              <a:lstStyle/>
              <a:p>
                <a:pPr algn="r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en-US" sz="1050" kern="100">
                    <a:effectLst/>
                    <a:latin typeface="+mn-lt"/>
                    <a:ea typeface="黑体" panose="02010609060101010101" pitchFamily="49" charset="-122"/>
                    <a:cs typeface="Calibri"/>
                  </a:rPr>
                  <a:t>Y</a:t>
                </a:r>
                <a:endPara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endParaRPr>
              </a:p>
            </p:txBody>
          </p:sp>
        </p:grpSp>
      </p:grpSp>
      <p:grpSp>
        <p:nvGrpSpPr>
          <p:cNvPr id="256" name="组合 255"/>
          <p:cNvGrpSpPr/>
          <p:nvPr/>
        </p:nvGrpSpPr>
        <p:grpSpPr>
          <a:xfrm>
            <a:off x="3829404" y="1438948"/>
            <a:ext cx="2134241" cy="1572892"/>
            <a:chOff x="0" y="0"/>
            <a:chExt cx="2133600" cy="1573530"/>
          </a:xfrm>
        </p:grpSpPr>
        <p:sp>
          <p:nvSpPr>
            <p:cNvPr id="257" name="立方体 256"/>
            <p:cNvSpPr/>
            <p:nvPr/>
          </p:nvSpPr>
          <p:spPr>
            <a:xfrm>
              <a:off x="966788" y="442912"/>
              <a:ext cx="119355" cy="847509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58" name="立方体 257"/>
            <p:cNvSpPr/>
            <p:nvPr/>
          </p:nvSpPr>
          <p:spPr>
            <a:xfrm>
              <a:off x="957263" y="885825"/>
              <a:ext cx="79183" cy="128237"/>
            </a:xfrm>
            <a:prstGeom prst="cube">
              <a:avLst>
                <a:gd name="adj" fmla="val 2128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cxnSp>
          <p:nvCxnSpPr>
            <p:cNvPr id="259" name="直接连接符 258"/>
            <p:cNvCxnSpPr/>
            <p:nvPr/>
          </p:nvCxnSpPr>
          <p:spPr>
            <a:xfrm>
              <a:off x="1338263" y="966787"/>
              <a:ext cx="0" cy="4222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985838" y="966787"/>
              <a:ext cx="3567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组合 260"/>
            <p:cNvGrpSpPr/>
            <p:nvPr/>
          </p:nvGrpSpPr>
          <p:grpSpPr>
            <a:xfrm rot="5400000">
              <a:off x="1318227" y="1384902"/>
              <a:ext cx="90782" cy="93384"/>
              <a:chOff x="0" y="0"/>
              <a:chExt cx="61696" cy="93384"/>
            </a:xfrm>
          </p:grpSpPr>
          <p:cxnSp>
            <p:nvCxnSpPr>
              <p:cNvPr id="268" name="直接连接符 267"/>
              <p:cNvCxnSpPr/>
              <p:nvPr/>
            </p:nvCxnSpPr>
            <p:spPr>
              <a:xfrm>
                <a:off x="1524" y="70104"/>
                <a:ext cx="596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组合 268"/>
              <p:cNvGrpSpPr/>
              <p:nvPr/>
            </p:nvGrpSpPr>
            <p:grpSpPr>
              <a:xfrm>
                <a:off x="0" y="0"/>
                <a:ext cx="61696" cy="93384"/>
                <a:chOff x="0" y="0"/>
                <a:chExt cx="61696" cy="93384"/>
              </a:xfrm>
            </p:grpSpPr>
            <p:cxnSp>
              <p:nvCxnSpPr>
                <p:cNvPr id="270" name="直接连接符 269"/>
                <p:cNvCxnSpPr/>
                <p:nvPr/>
              </p:nvCxnSpPr>
              <p:spPr>
                <a:xfrm>
                  <a:off x="0" y="0"/>
                  <a:ext cx="0" cy="933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/>
                <p:cNvCxnSpPr/>
                <p:nvPr/>
              </p:nvCxnSpPr>
              <p:spPr>
                <a:xfrm>
                  <a:off x="2006" y="24063"/>
                  <a:ext cx="59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/>
                <p:cNvCxnSpPr/>
                <p:nvPr/>
              </p:nvCxnSpPr>
              <p:spPr>
                <a:xfrm>
                  <a:off x="0" y="0"/>
                  <a:ext cx="61595" cy="247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/>
                <p:cNvCxnSpPr/>
                <p:nvPr/>
              </p:nvCxnSpPr>
              <p:spPr>
                <a:xfrm flipV="1">
                  <a:off x="0" y="69703"/>
                  <a:ext cx="61595" cy="22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2" name="立方体 528"/>
            <p:cNvSpPr/>
            <p:nvPr/>
          </p:nvSpPr>
          <p:spPr>
            <a:xfrm rot="2721624" flipV="1">
              <a:off x="886947" y="-158547"/>
              <a:ext cx="189205" cy="1498942"/>
            </a:xfrm>
            <a:custGeom>
              <a:avLst/>
              <a:gdLst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4303 w 179070"/>
                <a:gd name="connsiteY3" fmla="*/ 44768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4303 w 179070"/>
                <a:gd name="connsiteY8" fmla="*/ 44768 h 1489382"/>
                <a:gd name="connsiteX9" fmla="*/ 179070 w 179070"/>
                <a:gd name="connsiteY9" fmla="*/ 0 h 1489382"/>
                <a:gd name="connsiteX10" fmla="*/ 134303 w 179070"/>
                <a:gd name="connsiteY10" fmla="*/ 44768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4303 w 179070"/>
                <a:gd name="connsiteY3" fmla="*/ 44768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4303 w 179070"/>
                <a:gd name="connsiteY8" fmla="*/ 44768 h 1489382"/>
                <a:gd name="connsiteX9" fmla="*/ 179070 w 179070"/>
                <a:gd name="connsiteY9" fmla="*/ 0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4303 w 179070"/>
                <a:gd name="connsiteY3" fmla="*/ 44768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9070 w 179070"/>
                <a:gd name="connsiteY9" fmla="*/ 0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4303 w 179070"/>
                <a:gd name="connsiteY3" fmla="*/ 44768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4303 w 179070"/>
                <a:gd name="connsiteY3" fmla="*/ 44768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9070 w 179070"/>
                <a:gd name="connsiteY2" fmla="*/ 0 h 1489382"/>
                <a:gd name="connsiteX3" fmla="*/ 133770 w 179070"/>
                <a:gd name="connsiteY3" fmla="*/ 129437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4303 w 179070"/>
                <a:gd name="connsiteY0" fmla="*/ 44768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4303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5398 w 179070"/>
                <a:gd name="connsiteY2" fmla="*/ 64821 h 1489382"/>
                <a:gd name="connsiteX3" fmla="*/ 133770 w 179070"/>
                <a:gd name="connsiteY3" fmla="*/ 129437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34303 w 179070"/>
                <a:gd name="connsiteY1" fmla="*/ 44768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7618 w 179070"/>
                <a:gd name="connsiteY0" fmla="*/ 129461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7618 w 179070"/>
                <a:gd name="connsiteY4" fmla="*/ 129461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5398 w 179070"/>
                <a:gd name="connsiteY2" fmla="*/ 64821 h 1489382"/>
                <a:gd name="connsiteX3" fmla="*/ 133770 w 179070"/>
                <a:gd name="connsiteY3" fmla="*/ 129437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22176 w 179070"/>
                <a:gd name="connsiteY1" fmla="*/ 137062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7618 w 179070"/>
                <a:gd name="connsiteY0" fmla="*/ 129461 h 1489382"/>
                <a:gd name="connsiteX1" fmla="*/ 179070 w 179070"/>
                <a:gd name="connsiteY1" fmla="*/ 0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7618 w 179070"/>
                <a:gd name="connsiteY4" fmla="*/ 129461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5398 w 179070"/>
                <a:gd name="connsiteY2" fmla="*/ 64821 h 1489382"/>
                <a:gd name="connsiteX3" fmla="*/ 133770 w 179070"/>
                <a:gd name="connsiteY3" fmla="*/ 129437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070"/>
                <a:gd name="connsiteY0" fmla="*/ 44768 h 1489382"/>
                <a:gd name="connsiteX1" fmla="*/ 122176 w 179070"/>
                <a:gd name="connsiteY1" fmla="*/ 137062 h 1489382"/>
                <a:gd name="connsiteX2" fmla="*/ 134303 w 179070"/>
                <a:gd name="connsiteY2" fmla="*/ 1489382 h 1489382"/>
                <a:gd name="connsiteX3" fmla="*/ 0 w 179070"/>
                <a:gd name="connsiteY3" fmla="*/ 1489382 h 1489382"/>
                <a:gd name="connsiteX4" fmla="*/ 0 w 179070"/>
                <a:gd name="connsiteY4" fmla="*/ 44768 h 1489382"/>
                <a:gd name="connsiteX0" fmla="*/ 137618 w 179070"/>
                <a:gd name="connsiteY0" fmla="*/ 129461 h 1489382"/>
                <a:gd name="connsiteX1" fmla="*/ 169661 w 179070"/>
                <a:gd name="connsiteY1" fmla="*/ 59012 h 1489382"/>
                <a:gd name="connsiteX2" fmla="*/ 179070 w 179070"/>
                <a:gd name="connsiteY2" fmla="*/ 1444615 h 1489382"/>
                <a:gd name="connsiteX3" fmla="*/ 134303 w 179070"/>
                <a:gd name="connsiteY3" fmla="*/ 1489382 h 1489382"/>
                <a:gd name="connsiteX4" fmla="*/ 137618 w 179070"/>
                <a:gd name="connsiteY4" fmla="*/ 129461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5398 w 179070"/>
                <a:gd name="connsiteY2" fmla="*/ 64821 h 1489382"/>
                <a:gd name="connsiteX3" fmla="*/ 133770 w 179070"/>
                <a:gd name="connsiteY3" fmla="*/ 129437 h 1489382"/>
                <a:gd name="connsiteX4" fmla="*/ 0 w 179070"/>
                <a:gd name="connsiteY4" fmla="*/ 44768 h 1489382"/>
                <a:gd name="connsiteX0" fmla="*/ 0 w 179070"/>
                <a:gd name="connsiteY0" fmla="*/ 44768 h 1489382"/>
                <a:gd name="connsiteX1" fmla="*/ 44768 w 179070"/>
                <a:gd name="connsiteY1" fmla="*/ 0 h 1489382"/>
                <a:gd name="connsiteX2" fmla="*/ 173487 w 179070"/>
                <a:gd name="connsiteY2" fmla="*/ 62886 h 1489382"/>
                <a:gd name="connsiteX3" fmla="*/ 179070 w 179070"/>
                <a:gd name="connsiteY3" fmla="*/ 1444615 h 1489382"/>
                <a:gd name="connsiteX4" fmla="*/ 134303 w 179070"/>
                <a:gd name="connsiteY4" fmla="*/ 1489382 h 1489382"/>
                <a:gd name="connsiteX5" fmla="*/ 0 w 179070"/>
                <a:gd name="connsiteY5" fmla="*/ 1489382 h 1489382"/>
                <a:gd name="connsiteX6" fmla="*/ 0 w 179070"/>
                <a:gd name="connsiteY6" fmla="*/ 44768 h 1489382"/>
                <a:gd name="connsiteX7" fmla="*/ 0 w 179070"/>
                <a:gd name="connsiteY7" fmla="*/ 44768 h 1489382"/>
                <a:gd name="connsiteX8" fmla="*/ 133770 w 179070"/>
                <a:gd name="connsiteY8" fmla="*/ 129437 h 1489382"/>
                <a:gd name="connsiteX9" fmla="*/ 171574 w 179070"/>
                <a:gd name="connsiteY9" fmla="*/ 60949 h 1489382"/>
                <a:gd name="connsiteX10" fmla="*/ 128034 w 179070"/>
                <a:gd name="connsiteY10" fmla="*/ 123629 h 1489382"/>
                <a:gd name="connsiteX11" fmla="*/ 134303 w 179070"/>
                <a:gd name="connsiteY11" fmla="*/ 1489382 h 1489382"/>
                <a:gd name="connsiteX0" fmla="*/ 0 w 179223"/>
                <a:gd name="connsiteY0" fmla="*/ 44768 h 1489382"/>
                <a:gd name="connsiteX1" fmla="*/ 122176 w 179223"/>
                <a:gd name="connsiteY1" fmla="*/ 137062 h 1489382"/>
                <a:gd name="connsiteX2" fmla="*/ 134303 w 179223"/>
                <a:gd name="connsiteY2" fmla="*/ 1489382 h 1489382"/>
                <a:gd name="connsiteX3" fmla="*/ 0 w 179223"/>
                <a:gd name="connsiteY3" fmla="*/ 1489382 h 1489382"/>
                <a:gd name="connsiteX4" fmla="*/ 0 w 179223"/>
                <a:gd name="connsiteY4" fmla="*/ 44768 h 1489382"/>
                <a:gd name="connsiteX0" fmla="*/ 137618 w 179223"/>
                <a:gd name="connsiteY0" fmla="*/ 129461 h 1489382"/>
                <a:gd name="connsiteX1" fmla="*/ 169661 w 179223"/>
                <a:gd name="connsiteY1" fmla="*/ 59012 h 1489382"/>
                <a:gd name="connsiteX2" fmla="*/ 179070 w 179223"/>
                <a:gd name="connsiteY2" fmla="*/ 1444615 h 1489382"/>
                <a:gd name="connsiteX3" fmla="*/ 134303 w 179223"/>
                <a:gd name="connsiteY3" fmla="*/ 1489382 h 1489382"/>
                <a:gd name="connsiteX4" fmla="*/ 137618 w 179223"/>
                <a:gd name="connsiteY4" fmla="*/ 129461 h 1489382"/>
                <a:gd name="connsiteX0" fmla="*/ 0 w 179223"/>
                <a:gd name="connsiteY0" fmla="*/ 44768 h 1489382"/>
                <a:gd name="connsiteX1" fmla="*/ 44768 w 179223"/>
                <a:gd name="connsiteY1" fmla="*/ 0 h 1489382"/>
                <a:gd name="connsiteX2" fmla="*/ 175398 w 179223"/>
                <a:gd name="connsiteY2" fmla="*/ 64821 h 1489382"/>
                <a:gd name="connsiteX3" fmla="*/ 133770 w 179223"/>
                <a:gd name="connsiteY3" fmla="*/ 129437 h 1489382"/>
                <a:gd name="connsiteX4" fmla="*/ 0 w 179223"/>
                <a:gd name="connsiteY4" fmla="*/ 44768 h 1489382"/>
                <a:gd name="connsiteX0" fmla="*/ 0 w 179223"/>
                <a:gd name="connsiteY0" fmla="*/ 44768 h 1489382"/>
                <a:gd name="connsiteX1" fmla="*/ 44768 w 179223"/>
                <a:gd name="connsiteY1" fmla="*/ 0 h 1489382"/>
                <a:gd name="connsiteX2" fmla="*/ 173487 w 179223"/>
                <a:gd name="connsiteY2" fmla="*/ 62886 h 1489382"/>
                <a:gd name="connsiteX3" fmla="*/ 179070 w 179223"/>
                <a:gd name="connsiteY3" fmla="*/ 1444615 h 1489382"/>
                <a:gd name="connsiteX4" fmla="*/ 134303 w 179223"/>
                <a:gd name="connsiteY4" fmla="*/ 1489382 h 1489382"/>
                <a:gd name="connsiteX5" fmla="*/ 0 w 179223"/>
                <a:gd name="connsiteY5" fmla="*/ 1489382 h 1489382"/>
                <a:gd name="connsiteX6" fmla="*/ 0 w 179223"/>
                <a:gd name="connsiteY6" fmla="*/ 44768 h 1489382"/>
                <a:gd name="connsiteX7" fmla="*/ 0 w 179223"/>
                <a:gd name="connsiteY7" fmla="*/ 44768 h 1489382"/>
                <a:gd name="connsiteX8" fmla="*/ 133770 w 179223"/>
                <a:gd name="connsiteY8" fmla="*/ 129437 h 1489382"/>
                <a:gd name="connsiteX9" fmla="*/ 179223 w 179223"/>
                <a:gd name="connsiteY9" fmla="*/ 68695 h 1489382"/>
                <a:gd name="connsiteX10" fmla="*/ 128034 w 179223"/>
                <a:gd name="connsiteY10" fmla="*/ 123629 h 1489382"/>
                <a:gd name="connsiteX11" fmla="*/ 134303 w 179223"/>
                <a:gd name="connsiteY11" fmla="*/ 1489382 h 1489382"/>
                <a:gd name="connsiteX0" fmla="*/ 0 w 186872"/>
                <a:gd name="connsiteY0" fmla="*/ 44768 h 1489382"/>
                <a:gd name="connsiteX1" fmla="*/ 122176 w 186872"/>
                <a:gd name="connsiteY1" fmla="*/ 137062 h 1489382"/>
                <a:gd name="connsiteX2" fmla="*/ 134303 w 186872"/>
                <a:gd name="connsiteY2" fmla="*/ 1489382 h 1489382"/>
                <a:gd name="connsiteX3" fmla="*/ 0 w 186872"/>
                <a:gd name="connsiteY3" fmla="*/ 1489382 h 1489382"/>
                <a:gd name="connsiteX4" fmla="*/ 0 w 186872"/>
                <a:gd name="connsiteY4" fmla="*/ 44768 h 1489382"/>
                <a:gd name="connsiteX0" fmla="*/ 137618 w 186872"/>
                <a:gd name="connsiteY0" fmla="*/ 129461 h 1489382"/>
                <a:gd name="connsiteX1" fmla="*/ 169661 w 186872"/>
                <a:gd name="connsiteY1" fmla="*/ 59012 h 1489382"/>
                <a:gd name="connsiteX2" fmla="*/ 179070 w 186872"/>
                <a:gd name="connsiteY2" fmla="*/ 1444615 h 1489382"/>
                <a:gd name="connsiteX3" fmla="*/ 134303 w 186872"/>
                <a:gd name="connsiteY3" fmla="*/ 1489382 h 1489382"/>
                <a:gd name="connsiteX4" fmla="*/ 137618 w 186872"/>
                <a:gd name="connsiteY4" fmla="*/ 129461 h 1489382"/>
                <a:gd name="connsiteX0" fmla="*/ 0 w 186872"/>
                <a:gd name="connsiteY0" fmla="*/ 44768 h 1489382"/>
                <a:gd name="connsiteX1" fmla="*/ 44768 w 186872"/>
                <a:gd name="connsiteY1" fmla="*/ 0 h 1489382"/>
                <a:gd name="connsiteX2" fmla="*/ 175398 w 186872"/>
                <a:gd name="connsiteY2" fmla="*/ 64821 h 1489382"/>
                <a:gd name="connsiteX3" fmla="*/ 133770 w 186872"/>
                <a:gd name="connsiteY3" fmla="*/ 129437 h 1489382"/>
                <a:gd name="connsiteX4" fmla="*/ 0 w 186872"/>
                <a:gd name="connsiteY4" fmla="*/ 44768 h 1489382"/>
                <a:gd name="connsiteX0" fmla="*/ 0 w 186872"/>
                <a:gd name="connsiteY0" fmla="*/ 44768 h 1489382"/>
                <a:gd name="connsiteX1" fmla="*/ 44768 w 186872"/>
                <a:gd name="connsiteY1" fmla="*/ 0 h 1489382"/>
                <a:gd name="connsiteX2" fmla="*/ 173487 w 186872"/>
                <a:gd name="connsiteY2" fmla="*/ 62886 h 1489382"/>
                <a:gd name="connsiteX3" fmla="*/ 179070 w 186872"/>
                <a:gd name="connsiteY3" fmla="*/ 1444615 h 1489382"/>
                <a:gd name="connsiteX4" fmla="*/ 134303 w 186872"/>
                <a:gd name="connsiteY4" fmla="*/ 1489382 h 1489382"/>
                <a:gd name="connsiteX5" fmla="*/ 0 w 186872"/>
                <a:gd name="connsiteY5" fmla="*/ 1489382 h 1489382"/>
                <a:gd name="connsiteX6" fmla="*/ 0 w 186872"/>
                <a:gd name="connsiteY6" fmla="*/ 44768 h 1489382"/>
                <a:gd name="connsiteX7" fmla="*/ 0 w 186872"/>
                <a:gd name="connsiteY7" fmla="*/ 44768 h 1489382"/>
                <a:gd name="connsiteX8" fmla="*/ 133770 w 186872"/>
                <a:gd name="connsiteY8" fmla="*/ 129437 h 1489382"/>
                <a:gd name="connsiteX9" fmla="*/ 186872 w 186872"/>
                <a:gd name="connsiteY9" fmla="*/ 76440 h 1489382"/>
                <a:gd name="connsiteX10" fmla="*/ 128034 w 186872"/>
                <a:gd name="connsiteY10" fmla="*/ 123629 h 1489382"/>
                <a:gd name="connsiteX11" fmla="*/ 134303 w 186872"/>
                <a:gd name="connsiteY11" fmla="*/ 1489382 h 1489382"/>
                <a:gd name="connsiteX0" fmla="*/ 0 w 186872"/>
                <a:gd name="connsiteY0" fmla="*/ 44768 h 1489382"/>
                <a:gd name="connsiteX1" fmla="*/ 122176 w 186872"/>
                <a:gd name="connsiteY1" fmla="*/ 137062 h 1489382"/>
                <a:gd name="connsiteX2" fmla="*/ 134303 w 186872"/>
                <a:gd name="connsiteY2" fmla="*/ 1489382 h 1489382"/>
                <a:gd name="connsiteX3" fmla="*/ 0 w 186872"/>
                <a:gd name="connsiteY3" fmla="*/ 1489382 h 1489382"/>
                <a:gd name="connsiteX4" fmla="*/ 0 w 186872"/>
                <a:gd name="connsiteY4" fmla="*/ 44768 h 1489382"/>
                <a:gd name="connsiteX0" fmla="*/ 137618 w 186872"/>
                <a:gd name="connsiteY0" fmla="*/ 129461 h 1489382"/>
                <a:gd name="connsiteX1" fmla="*/ 169661 w 186872"/>
                <a:gd name="connsiteY1" fmla="*/ 59012 h 1489382"/>
                <a:gd name="connsiteX2" fmla="*/ 179070 w 186872"/>
                <a:gd name="connsiteY2" fmla="*/ 1444615 h 1489382"/>
                <a:gd name="connsiteX3" fmla="*/ 134303 w 186872"/>
                <a:gd name="connsiteY3" fmla="*/ 1489382 h 1489382"/>
                <a:gd name="connsiteX4" fmla="*/ 137618 w 186872"/>
                <a:gd name="connsiteY4" fmla="*/ 129461 h 1489382"/>
                <a:gd name="connsiteX0" fmla="*/ 0 w 186872"/>
                <a:gd name="connsiteY0" fmla="*/ 44768 h 1489382"/>
                <a:gd name="connsiteX1" fmla="*/ 44768 w 186872"/>
                <a:gd name="connsiteY1" fmla="*/ 0 h 1489382"/>
                <a:gd name="connsiteX2" fmla="*/ 175398 w 186872"/>
                <a:gd name="connsiteY2" fmla="*/ 64821 h 1489382"/>
                <a:gd name="connsiteX3" fmla="*/ 133770 w 186872"/>
                <a:gd name="connsiteY3" fmla="*/ 129437 h 1489382"/>
                <a:gd name="connsiteX4" fmla="*/ 0 w 186872"/>
                <a:gd name="connsiteY4" fmla="*/ 44768 h 1489382"/>
                <a:gd name="connsiteX0" fmla="*/ 0 w 186872"/>
                <a:gd name="connsiteY0" fmla="*/ 44768 h 1489382"/>
                <a:gd name="connsiteX1" fmla="*/ 44768 w 186872"/>
                <a:gd name="connsiteY1" fmla="*/ 0 h 1489382"/>
                <a:gd name="connsiteX2" fmla="*/ 184961 w 186872"/>
                <a:gd name="connsiteY2" fmla="*/ 74504 h 1489382"/>
                <a:gd name="connsiteX3" fmla="*/ 179070 w 186872"/>
                <a:gd name="connsiteY3" fmla="*/ 1444615 h 1489382"/>
                <a:gd name="connsiteX4" fmla="*/ 134303 w 186872"/>
                <a:gd name="connsiteY4" fmla="*/ 1489382 h 1489382"/>
                <a:gd name="connsiteX5" fmla="*/ 0 w 186872"/>
                <a:gd name="connsiteY5" fmla="*/ 1489382 h 1489382"/>
                <a:gd name="connsiteX6" fmla="*/ 0 w 186872"/>
                <a:gd name="connsiteY6" fmla="*/ 44768 h 1489382"/>
                <a:gd name="connsiteX7" fmla="*/ 0 w 186872"/>
                <a:gd name="connsiteY7" fmla="*/ 44768 h 1489382"/>
                <a:gd name="connsiteX8" fmla="*/ 133770 w 186872"/>
                <a:gd name="connsiteY8" fmla="*/ 129437 h 1489382"/>
                <a:gd name="connsiteX9" fmla="*/ 186872 w 186872"/>
                <a:gd name="connsiteY9" fmla="*/ 76440 h 1489382"/>
                <a:gd name="connsiteX10" fmla="*/ 128034 w 186872"/>
                <a:gd name="connsiteY10" fmla="*/ 123629 h 1489382"/>
                <a:gd name="connsiteX11" fmla="*/ 134303 w 186872"/>
                <a:gd name="connsiteY11" fmla="*/ 1489382 h 1489382"/>
                <a:gd name="connsiteX0" fmla="*/ 0 w 190696"/>
                <a:gd name="connsiteY0" fmla="*/ 44768 h 1489382"/>
                <a:gd name="connsiteX1" fmla="*/ 122176 w 190696"/>
                <a:gd name="connsiteY1" fmla="*/ 137062 h 1489382"/>
                <a:gd name="connsiteX2" fmla="*/ 134303 w 190696"/>
                <a:gd name="connsiteY2" fmla="*/ 1489382 h 1489382"/>
                <a:gd name="connsiteX3" fmla="*/ 0 w 190696"/>
                <a:gd name="connsiteY3" fmla="*/ 1489382 h 1489382"/>
                <a:gd name="connsiteX4" fmla="*/ 0 w 190696"/>
                <a:gd name="connsiteY4" fmla="*/ 44768 h 1489382"/>
                <a:gd name="connsiteX0" fmla="*/ 137618 w 190696"/>
                <a:gd name="connsiteY0" fmla="*/ 129461 h 1489382"/>
                <a:gd name="connsiteX1" fmla="*/ 169661 w 190696"/>
                <a:gd name="connsiteY1" fmla="*/ 59012 h 1489382"/>
                <a:gd name="connsiteX2" fmla="*/ 179070 w 190696"/>
                <a:gd name="connsiteY2" fmla="*/ 1444615 h 1489382"/>
                <a:gd name="connsiteX3" fmla="*/ 134303 w 190696"/>
                <a:gd name="connsiteY3" fmla="*/ 1489382 h 1489382"/>
                <a:gd name="connsiteX4" fmla="*/ 137618 w 190696"/>
                <a:gd name="connsiteY4" fmla="*/ 129461 h 1489382"/>
                <a:gd name="connsiteX0" fmla="*/ 0 w 190696"/>
                <a:gd name="connsiteY0" fmla="*/ 44768 h 1489382"/>
                <a:gd name="connsiteX1" fmla="*/ 44768 w 190696"/>
                <a:gd name="connsiteY1" fmla="*/ 0 h 1489382"/>
                <a:gd name="connsiteX2" fmla="*/ 190696 w 190696"/>
                <a:gd name="connsiteY2" fmla="*/ 80312 h 1489382"/>
                <a:gd name="connsiteX3" fmla="*/ 133770 w 190696"/>
                <a:gd name="connsiteY3" fmla="*/ 129437 h 1489382"/>
                <a:gd name="connsiteX4" fmla="*/ 0 w 190696"/>
                <a:gd name="connsiteY4" fmla="*/ 44768 h 1489382"/>
                <a:gd name="connsiteX0" fmla="*/ 0 w 190696"/>
                <a:gd name="connsiteY0" fmla="*/ 44768 h 1489382"/>
                <a:gd name="connsiteX1" fmla="*/ 44768 w 190696"/>
                <a:gd name="connsiteY1" fmla="*/ 0 h 1489382"/>
                <a:gd name="connsiteX2" fmla="*/ 184961 w 190696"/>
                <a:gd name="connsiteY2" fmla="*/ 74504 h 1489382"/>
                <a:gd name="connsiteX3" fmla="*/ 179070 w 190696"/>
                <a:gd name="connsiteY3" fmla="*/ 1444615 h 1489382"/>
                <a:gd name="connsiteX4" fmla="*/ 134303 w 190696"/>
                <a:gd name="connsiteY4" fmla="*/ 1489382 h 1489382"/>
                <a:gd name="connsiteX5" fmla="*/ 0 w 190696"/>
                <a:gd name="connsiteY5" fmla="*/ 1489382 h 1489382"/>
                <a:gd name="connsiteX6" fmla="*/ 0 w 190696"/>
                <a:gd name="connsiteY6" fmla="*/ 44768 h 1489382"/>
                <a:gd name="connsiteX7" fmla="*/ 0 w 190696"/>
                <a:gd name="connsiteY7" fmla="*/ 44768 h 1489382"/>
                <a:gd name="connsiteX8" fmla="*/ 133770 w 190696"/>
                <a:gd name="connsiteY8" fmla="*/ 129437 h 1489382"/>
                <a:gd name="connsiteX9" fmla="*/ 186872 w 190696"/>
                <a:gd name="connsiteY9" fmla="*/ 76440 h 1489382"/>
                <a:gd name="connsiteX10" fmla="*/ 128034 w 190696"/>
                <a:gd name="connsiteY10" fmla="*/ 123629 h 1489382"/>
                <a:gd name="connsiteX11" fmla="*/ 134303 w 190696"/>
                <a:gd name="connsiteY11" fmla="*/ 1489382 h 1489382"/>
                <a:gd name="connsiteX0" fmla="*/ 0 w 190696"/>
                <a:gd name="connsiteY0" fmla="*/ 44768 h 1489382"/>
                <a:gd name="connsiteX1" fmla="*/ 122176 w 190696"/>
                <a:gd name="connsiteY1" fmla="*/ 137062 h 1489382"/>
                <a:gd name="connsiteX2" fmla="*/ 134303 w 190696"/>
                <a:gd name="connsiteY2" fmla="*/ 1489382 h 1489382"/>
                <a:gd name="connsiteX3" fmla="*/ 0 w 190696"/>
                <a:gd name="connsiteY3" fmla="*/ 1489382 h 1489382"/>
                <a:gd name="connsiteX4" fmla="*/ 0 w 190696"/>
                <a:gd name="connsiteY4" fmla="*/ 44768 h 1489382"/>
                <a:gd name="connsiteX0" fmla="*/ 137618 w 190696"/>
                <a:gd name="connsiteY0" fmla="*/ 129461 h 1489382"/>
                <a:gd name="connsiteX1" fmla="*/ 188784 w 190696"/>
                <a:gd name="connsiteY1" fmla="*/ 78375 h 1489382"/>
                <a:gd name="connsiteX2" fmla="*/ 179070 w 190696"/>
                <a:gd name="connsiteY2" fmla="*/ 1444615 h 1489382"/>
                <a:gd name="connsiteX3" fmla="*/ 134303 w 190696"/>
                <a:gd name="connsiteY3" fmla="*/ 1489382 h 1489382"/>
                <a:gd name="connsiteX4" fmla="*/ 137618 w 190696"/>
                <a:gd name="connsiteY4" fmla="*/ 129461 h 1489382"/>
                <a:gd name="connsiteX0" fmla="*/ 0 w 190696"/>
                <a:gd name="connsiteY0" fmla="*/ 44768 h 1489382"/>
                <a:gd name="connsiteX1" fmla="*/ 44768 w 190696"/>
                <a:gd name="connsiteY1" fmla="*/ 0 h 1489382"/>
                <a:gd name="connsiteX2" fmla="*/ 190696 w 190696"/>
                <a:gd name="connsiteY2" fmla="*/ 80312 h 1489382"/>
                <a:gd name="connsiteX3" fmla="*/ 133770 w 190696"/>
                <a:gd name="connsiteY3" fmla="*/ 129437 h 1489382"/>
                <a:gd name="connsiteX4" fmla="*/ 0 w 190696"/>
                <a:gd name="connsiteY4" fmla="*/ 44768 h 1489382"/>
                <a:gd name="connsiteX0" fmla="*/ 0 w 190696"/>
                <a:gd name="connsiteY0" fmla="*/ 44768 h 1489382"/>
                <a:gd name="connsiteX1" fmla="*/ 44768 w 190696"/>
                <a:gd name="connsiteY1" fmla="*/ 0 h 1489382"/>
                <a:gd name="connsiteX2" fmla="*/ 184961 w 190696"/>
                <a:gd name="connsiteY2" fmla="*/ 74504 h 1489382"/>
                <a:gd name="connsiteX3" fmla="*/ 179070 w 190696"/>
                <a:gd name="connsiteY3" fmla="*/ 1444615 h 1489382"/>
                <a:gd name="connsiteX4" fmla="*/ 134303 w 190696"/>
                <a:gd name="connsiteY4" fmla="*/ 1489382 h 1489382"/>
                <a:gd name="connsiteX5" fmla="*/ 0 w 190696"/>
                <a:gd name="connsiteY5" fmla="*/ 1489382 h 1489382"/>
                <a:gd name="connsiteX6" fmla="*/ 0 w 190696"/>
                <a:gd name="connsiteY6" fmla="*/ 44768 h 1489382"/>
                <a:gd name="connsiteX7" fmla="*/ 0 w 190696"/>
                <a:gd name="connsiteY7" fmla="*/ 44768 h 1489382"/>
                <a:gd name="connsiteX8" fmla="*/ 133770 w 190696"/>
                <a:gd name="connsiteY8" fmla="*/ 129437 h 1489382"/>
                <a:gd name="connsiteX9" fmla="*/ 186872 w 190696"/>
                <a:gd name="connsiteY9" fmla="*/ 76440 h 1489382"/>
                <a:gd name="connsiteX10" fmla="*/ 128034 w 190696"/>
                <a:gd name="connsiteY10" fmla="*/ 123629 h 1489382"/>
                <a:gd name="connsiteX11" fmla="*/ 134303 w 190696"/>
                <a:gd name="connsiteY11" fmla="*/ 1489382 h 1489382"/>
                <a:gd name="connsiteX0" fmla="*/ 0 w 190696"/>
                <a:gd name="connsiteY0" fmla="*/ 54328 h 1498942"/>
                <a:gd name="connsiteX1" fmla="*/ 122176 w 190696"/>
                <a:gd name="connsiteY1" fmla="*/ 146622 h 1498942"/>
                <a:gd name="connsiteX2" fmla="*/ 134303 w 190696"/>
                <a:gd name="connsiteY2" fmla="*/ 1498942 h 1498942"/>
                <a:gd name="connsiteX3" fmla="*/ 0 w 190696"/>
                <a:gd name="connsiteY3" fmla="*/ 1498942 h 1498942"/>
                <a:gd name="connsiteX4" fmla="*/ 0 w 190696"/>
                <a:gd name="connsiteY4" fmla="*/ 54328 h 1498942"/>
                <a:gd name="connsiteX0" fmla="*/ 137618 w 190696"/>
                <a:gd name="connsiteY0" fmla="*/ 139021 h 1498942"/>
                <a:gd name="connsiteX1" fmla="*/ 188784 w 190696"/>
                <a:gd name="connsiteY1" fmla="*/ 87935 h 1498942"/>
                <a:gd name="connsiteX2" fmla="*/ 179070 w 190696"/>
                <a:gd name="connsiteY2" fmla="*/ 1454175 h 1498942"/>
                <a:gd name="connsiteX3" fmla="*/ 134303 w 190696"/>
                <a:gd name="connsiteY3" fmla="*/ 1498942 h 1498942"/>
                <a:gd name="connsiteX4" fmla="*/ 137618 w 190696"/>
                <a:gd name="connsiteY4" fmla="*/ 139021 h 1498942"/>
                <a:gd name="connsiteX0" fmla="*/ 0 w 190696"/>
                <a:gd name="connsiteY0" fmla="*/ 54328 h 1498942"/>
                <a:gd name="connsiteX1" fmla="*/ 44768 w 190696"/>
                <a:gd name="connsiteY1" fmla="*/ 9560 h 1498942"/>
                <a:gd name="connsiteX2" fmla="*/ 190696 w 190696"/>
                <a:gd name="connsiteY2" fmla="*/ 89872 h 1498942"/>
                <a:gd name="connsiteX3" fmla="*/ 133770 w 190696"/>
                <a:gd name="connsiteY3" fmla="*/ 138997 h 1498942"/>
                <a:gd name="connsiteX4" fmla="*/ 0 w 190696"/>
                <a:gd name="connsiteY4" fmla="*/ 54328 h 1498942"/>
                <a:gd name="connsiteX0" fmla="*/ 0 w 190696"/>
                <a:gd name="connsiteY0" fmla="*/ 54328 h 1498942"/>
                <a:gd name="connsiteX1" fmla="*/ 54450 w 190696"/>
                <a:gd name="connsiteY1" fmla="*/ 0 h 1498942"/>
                <a:gd name="connsiteX2" fmla="*/ 184961 w 190696"/>
                <a:gd name="connsiteY2" fmla="*/ 84064 h 1498942"/>
                <a:gd name="connsiteX3" fmla="*/ 179070 w 190696"/>
                <a:gd name="connsiteY3" fmla="*/ 1454175 h 1498942"/>
                <a:gd name="connsiteX4" fmla="*/ 134303 w 190696"/>
                <a:gd name="connsiteY4" fmla="*/ 1498942 h 1498942"/>
                <a:gd name="connsiteX5" fmla="*/ 0 w 190696"/>
                <a:gd name="connsiteY5" fmla="*/ 1498942 h 1498942"/>
                <a:gd name="connsiteX6" fmla="*/ 0 w 190696"/>
                <a:gd name="connsiteY6" fmla="*/ 54328 h 1498942"/>
                <a:gd name="connsiteX7" fmla="*/ 0 w 190696"/>
                <a:gd name="connsiteY7" fmla="*/ 54328 h 1498942"/>
                <a:gd name="connsiteX8" fmla="*/ 133770 w 190696"/>
                <a:gd name="connsiteY8" fmla="*/ 138997 h 1498942"/>
                <a:gd name="connsiteX9" fmla="*/ 186872 w 190696"/>
                <a:gd name="connsiteY9" fmla="*/ 86000 h 1498942"/>
                <a:gd name="connsiteX10" fmla="*/ 128034 w 190696"/>
                <a:gd name="connsiteY10" fmla="*/ 133189 h 1498942"/>
                <a:gd name="connsiteX11" fmla="*/ 134303 w 190696"/>
                <a:gd name="connsiteY11" fmla="*/ 1498942 h 1498942"/>
                <a:gd name="connsiteX0" fmla="*/ 3754 w 194450"/>
                <a:gd name="connsiteY0" fmla="*/ 54328 h 1498942"/>
                <a:gd name="connsiteX1" fmla="*/ 125930 w 194450"/>
                <a:gd name="connsiteY1" fmla="*/ 146622 h 1498942"/>
                <a:gd name="connsiteX2" fmla="*/ 138057 w 194450"/>
                <a:gd name="connsiteY2" fmla="*/ 1498942 h 1498942"/>
                <a:gd name="connsiteX3" fmla="*/ 3754 w 194450"/>
                <a:gd name="connsiteY3" fmla="*/ 1498942 h 1498942"/>
                <a:gd name="connsiteX4" fmla="*/ 3754 w 194450"/>
                <a:gd name="connsiteY4" fmla="*/ 54328 h 1498942"/>
                <a:gd name="connsiteX0" fmla="*/ 141372 w 194450"/>
                <a:gd name="connsiteY0" fmla="*/ 139021 h 1498942"/>
                <a:gd name="connsiteX1" fmla="*/ 192538 w 194450"/>
                <a:gd name="connsiteY1" fmla="*/ 87935 h 1498942"/>
                <a:gd name="connsiteX2" fmla="*/ 182824 w 194450"/>
                <a:gd name="connsiteY2" fmla="*/ 1454175 h 1498942"/>
                <a:gd name="connsiteX3" fmla="*/ 138057 w 194450"/>
                <a:gd name="connsiteY3" fmla="*/ 1498942 h 1498942"/>
                <a:gd name="connsiteX4" fmla="*/ 141372 w 194450"/>
                <a:gd name="connsiteY4" fmla="*/ 139021 h 1498942"/>
                <a:gd name="connsiteX0" fmla="*/ 3754 w 194450"/>
                <a:gd name="connsiteY0" fmla="*/ 54328 h 1498942"/>
                <a:gd name="connsiteX1" fmla="*/ 48522 w 194450"/>
                <a:gd name="connsiteY1" fmla="*/ 9560 h 1498942"/>
                <a:gd name="connsiteX2" fmla="*/ 194450 w 194450"/>
                <a:gd name="connsiteY2" fmla="*/ 89872 h 1498942"/>
                <a:gd name="connsiteX3" fmla="*/ 137524 w 194450"/>
                <a:gd name="connsiteY3" fmla="*/ 138997 h 1498942"/>
                <a:gd name="connsiteX4" fmla="*/ 3754 w 194450"/>
                <a:gd name="connsiteY4" fmla="*/ 54328 h 1498942"/>
                <a:gd name="connsiteX0" fmla="*/ 3754 w 194450"/>
                <a:gd name="connsiteY0" fmla="*/ 54328 h 1498942"/>
                <a:gd name="connsiteX1" fmla="*/ 58204 w 194450"/>
                <a:gd name="connsiteY1" fmla="*/ 0 h 1498942"/>
                <a:gd name="connsiteX2" fmla="*/ 188715 w 194450"/>
                <a:gd name="connsiteY2" fmla="*/ 84064 h 1498942"/>
                <a:gd name="connsiteX3" fmla="*/ 182824 w 194450"/>
                <a:gd name="connsiteY3" fmla="*/ 1454175 h 1498942"/>
                <a:gd name="connsiteX4" fmla="*/ 138057 w 194450"/>
                <a:gd name="connsiteY4" fmla="*/ 1498942 h 1498942"/>
                <a:gd name="connsiteX5" fmla="*/ 0 w 194450"/>
                <a:gd name="connsiteY5" fmla="*/ 1390568 h 1498942"/>
                <a:gd name="connsiteX6" fmla="*/ 3754 w 194450"/>
                <a:gd name="connsiteY6" fmla="*/ 54328 h 1498942"/>
                <a:gd name="connsiteX7" fmla="*/ 3754 w 194450"/>
                <a:gd name="connsiteY7" fmla="*/ 54328 h 1498942"/>
                <a:gd name="connsiteX8" fmla="*/ 137524 w 194450"/>
                <a:gd name="connsiteY8" fmla="*/ 138997 h 1498942"/>
                <a:gd name="connsiteX9" fmla="*/ 190626 w 194450"/>
                <a:gd name="connsiteY9" fmla="*/ 86000 h 1498942"/>
                <a:gd name="connsiteX10" fmla="*/ 131788 w 194450"/>
                <a:gd name="connsiteY10" fmla="*/ 133189 h 1498942"/>
                <a:gd name="connsiteX11" fmla="*/ 138057 w 194450"/>
                <a:gd name="connsiteY11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2131 w 199057"/>
                <a:gd name="connsiteY8" fmla="*/ 138997 h 1498942"/>
                <a:gd name="connsiteX9" fmla="*/ 195233 w 199057"/>
                <a:gd name="connsiteY9" fmla="*/ 86000 h 1498942"/>
                <a:gd name="connsiteX10" fmla="*/ 136395 w 199057"/>
                <a:gd name="connsiteY10" fmla="*/ 133189 h 1498942"/>
                <a:gd name="connsiteX11" fmla="*/ 142664 w 199057"/>
                <a:gd name="connsiteY11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2131 w 199057"/>
                <a:gd name="connsiteY8" fmla="*/ 138997 h 1498942"/>
                <a:gd name="connsiteX9" fmla="*/ 195233 w 199057"/>
                <a:gd name="connsiteY9" fmla="*/ 86000 h 1498942"/>
                <a:gd name="connsiteX10" fmla="*/ 127321 w 199057"/>
                <a:gd name="connsiteY10" fmla="*/ 180396 h 1498942"/>
                <a:gd name="connsiteX11" fmla="*/ 142664 w 199057"/>
                <a:gd name="connsiteY11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95233 w 199057"/>
                <a:gd name="connsiteY9" fmla="*/ 86000 h 1498942"/>
                <a:gd name="connsiteX10" fmla="*/ 127321 w 199057"/>
                <a:gd name="connsiteY10" fmla="*/ 180396 h 1498942"/>
                <a:gd name="connsiteX11" fmla="*/ 142664 w 199057"/>
                <a:gd name="connsiteY11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95233 w 199057"/>
                <a:gd name="connsiteY10" fmla="*/ 86000 h 1498942"/>
                <a:gd name="connsiteX11" fmla="*/ 127321 w 199057"/>
                <a:gd name="connsiteY11" fmla="*/ 180396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95233 w 199057"/>
                <a:gd name="connsiteY10" fmla="*/ 86000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93322 w 199057"/>
                <a:gd name="connsiteY2" fmla="*/ 84064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83447 w 199057"/>
                <a:gd name="connsiteY10" fmla="*/ 124413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42131 w 199057"/>
                <a:gd name="connsiteY3" fmla="*/ 138997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83494 w 199057"/>
                <a:gd name="connsiteY2" fmla="*/ 116716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83447 w 199057"/>
                <a:gd name="connsiteY10" fmla="*/ 124413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45979 w 199057"/>
                <a:gd name="connsiteY0" fmla="*/ 139021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45979 w 199057"/>
                <a:gd name="connsiteY4" fmla="*/ 139021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38794 w 199057"/>
                <a:gd name="connsiteY3" fmla="*/ 192014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83494 w 199057"/>
                <a:gd name="connsiteY2" fmla="*/ 116716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83447 w 199057"/>
                <a:gd name="connsiteY10" fmla="*/ 124413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25407 w 199057"/>
                <a:gd name="connsiteY0" fmla="*/ 178458 h 1498942"/>
                <a:gd name="connsiteX1" fmla="*/ 197145 w 199057"/>
                <a:gd name="connsiteY1" fmla="*/ 87935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25407 w 199057"/>
                <a:gd name="connsiteY4" fmla="*/ 178458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38794 w 199057"/>
                <a:gd name="connsiteY3" fmla="*/ 192014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83494 w 199057"/>
                <a:gd name="connsiteY2" fmla="*/ 116716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83447 w 199057"/>
                <a:gd name="connsiteY10" fmla="*/ 124413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99057"/>
                <a:gd name="connsiteY0" fmla="*/ 54328 h 1498942"/>
                <a:gd name="connsiteX1" fmla="*/ 130537 w 199057"/>
                <a:gd name="connsiteY1" fmla="*/ 146622 h 1498942"/>
                <a:gd name="connsiteX2" fmla="*/ 142664 w 199057"/>
                <a:gd name="connsiteY2" fmla="*/ 1498942 h 1498942"/>
                <a:gd name="connsiteX3" fmla="*/ 0 w 199057"/>
                <a:gd name="connsiteY3" fmla="*/ 1393648 h 1498942"/>
                <a:gd name="connsiteX4" fmla="*/ 8361 w 199057"/>
                <a:gd name="connsiteY4" fmla="*/ 54328 h 1498942"/>
                <a:gd name="connsiteX0" fmla="*/ 125407 w 199057"/>
                <a:gd name="connsiteY0" fmla="*/ 178458 h 1498942"/>
                <a:gd name="connsiteX1" fmla="*/ 181629 w 199057"/>
                <a:gd name="connsiteY1" fmla="*/ 107081 h 1498942"/>
                <a:gd name="connsiteX2" fmla="*/ 187431 w 199057"/>
                <a:gd name="connsiteY2" fmla="*/ 1454175 h 1498942"/>
                <a:gd name="connsiteX3" fmla="*/ 142664 w 199057"/>
                <a:gd name="connsiteY3" fmla="*/ 1498942 h 1498942"/>
                <a:gd name="connsiteX4" fmla="*/ 125407 w 199057"/>
                <a:gd name="connsiteY4" fmla="*/ 178458 h 1498942"/>
                <a:gd name="connsiteX0" fmla="*/ 8361 w 199057"/>
                <a:gd name="connsiteY0" fmla="*/ 54328 h 1498942"/>
                <a:gd name="connsiteX1" fmla="*/ 53129 w 199057"/>
                <a:gd name="connsiteY1" fmla="*/ 9560 h 1498942"/>
                <a:gd name="connsiteX2" fmla="*/ 199057 w 199057"/>
                <a:gd name="connsiteY2" fmla="*/ 89872 h 1498942"/>
                <a:gd name="connsiteX3" fmla="*/ 138794 w 199057"/>
                <a:gd name="connsiteY3" fmla="*/ 192014 h 1498942"/>
                <a:gd name="connsiteX4" fmla="*/ 8361 w 199057"/>
                <a:gd name="connsiteY4" fmla="*/ 54328 h 1498942"/>
                <a:gd name="connsiteX0" fmla="*/ 8361 w 199057"/>
                <a:gd name="connsiteY0" fmla="*/ 54328 h 1498942"/>
                <a:gd name="connsiteX1" fmla="*/ 62811 w 199057"/>
                <a:gd name="connsiteY1" fmla="*/ 0 h 1498942"/>
                <a:gd name="connsiteX2" fmla="*/ 183494 w 199057"/>
                <a:gd name="connsiteY2" fmla="*/ 116716 h 1498942"/>
                <a:gd name="connsiteX3" fmla="*/ 187431 w 199057"/>
                <a:gd name="connsiteY3" fmla="*/ 1454175 h 1498942"/>
                <a:gd name="connsiteX4" fmla="*/ 142664 w 199057"/>
                <a:gd name="connsiteY4" fmla="*/ 1498942 h 1498942"/>
                <a:gd name="connsiteX5" fmla="*/ 4607 w 199057"/>
                <a:gd name="connsiteY5" fmla="*/ 1390568 h 1498942"/>
                <a:gd name="connsiteX6" fmla="*/ 8361 w 199057"/>
                <a:gd name="connsiteY6" fmla="*/ 54328 h 1498942"/>
                <a:gd name="connsiteX7" fmla="*/ 8361 w 199057"/>
                <a:gd name="connsiteY7" fmla="*/ 54328 h 1498942"/>
                <a:gd name="connsiteX8" fmla="*/ 140706 w 199057"/>
                <a:gd name="connsiteY8" fmla="*/ 193950 h 1498942"/>
                <a:gd name="connsiteX9" fmla="*/ 142885 w 199057"/>
                <a:gd name="connsiteY9" fmla="*/ 167579 h 1498942"/>
                <a:gd name="connsiteX10" fmla="*/ 183447 w 199057"/>
                <a:gd name="connsiteY10" fmla="*/ 124413 h 1498942"/>
                <a:gd name="connsiteX11" fmla="*/ 137003 w 199057"/>
                <a:gd name="connsiteY11" fmla="*/ 170835 h 1498942"/>
                <a:gd name="connsiteX12" fmla="*/ 142664 w 199057"/>
                <a:gd name="connsiteY12" fmla="*/ 1498942 h 1498942"/>
                <a:gd name="connsiteX0" fmla="*/ 8361 w 189205"/>
                <a:gd name="connsiteY0" fmla="*/ 54328 h 1498942"/>
                <a:gd name="connsiteX1" fmla="*/ 130537 w 189205"/>
                <a:gd name="connsiteY1" fmla="*/ 146622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5407 w 189205"/>
                <a:gd name="connsiteY0" fmla="*/ 178458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5407 w 189205"/>
                <a:gd name="connsiteY4" fmla="*/ 178458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40706 w 189205"/>
                <a:gd name="connsiteY8" fmla="*/ 193950 h 1498942"/>
                <a:gd name="connsiteX9" fmla="*/ 142885 w 189205"/>
                <a:gd name="connsiteY9" fmla="*/ 167579 h 1498942"/>
                <a:gd name="connsiteX10" fmla="*/ 183447 w 189205"/>
                <a:gd name="connsiteY10" fmla="*/ 124413 h 1498942"/>
                <a:gd name="connsiteX11" fmla="*/ 137003 w 189205"/>
                <a:gd name="connsiteY11" fmla="*/ 170835 h 1498942"/>
                <a:gd name="connsiteX12" fmla="*/ 142664 w 189205"/>
                <a:gd name="connsiteY12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5407 w 189205"/>
                <a:gd name="connsiteY0" fmla="*/ 178458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5407 w 189205"/>
                <a:gd name="connsiteY4" fmla="*/ 178458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40706 w 189205"/>
                <a:gd name="connsiteY8" fmla="*/ 193950 h 1498942"/>
                <a:gd name="connsiteX9" fmla="*/ 142885 w 189205"/>
                <a:gd name="connsiteY9" fmla="*/ 167579 h 1498942"/>
                <a:gd name="connsiteX10" fmla="*/ 183447 w 189205"/>
                <a:gd name="connsiteY10" fmla="*/ 124413 h 1498942"/>
                <a:gd name="connsiteX11" fmla="*/ 137003 w 189205"/>
                <a:gd name="connsiteY11" fmla="*/ 170835 h 1498942"/>
                <a:gd name="connsiteX12" fmla="*/ 142664 w 189205"/>
                <a:gd name="connsiteY12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5407 w 189205"/>
                <a:gd name="connsiteY0" fmla="*/ 178458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5407 w 189205"/>
                <a:gd name="connsiteY4" fmla="*/ 178458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42885 w 189205"/>
                <a:gd name="connsiteY8" fmla="*/ 167579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07348 w 189205"/>
                <a:gd name="connsiteY0" fmla="*/ 193910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07348 w 189205"/>
                <a:gd name="connsiteY4" fmla="*/ 193910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42885 w 189205"/>
                <a:gd name="connsiteY8" fmla="*/ 167579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07348 w 189205"/>
                <a:gd name="connsiteY0" fmla="*/ 193910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07348 w 189205"/>
                <a:gd name="connsiteY4" fmla="*/ 193910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34466 w 189205"/>
                <a:gd name="connsiteY8" fmla="*/ 173513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8976 w 189205"/>
                <a:gd name="connsiteY0" fmla="*/ 182072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8976 w 189205"/>
                <a:gd name="connsiteY4" fmla="*/ 182072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3494 w 189205"/>
                <a:gd name="connsiteY2" fmla="*/ 116716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34466 w 189205"/>
                <a:gd name="connsiteY8" fmla="*/ 173513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8976 w 189205"/>
                <a:gd name="connsiteY0" fmla="*/ 182072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8976 w 189205"/>
                <a:gd name="connsiteY4" fmla="*/ 182072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38794 w 189205"/>
                <a:gd name="connsiteY3" fmla="*/ 192014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8268 w 189205"/>
                <a:gd name="connsiteY2" fmla="*/ 119140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34466 w 189205"/>
                <a:gd name="connsiteY8" fmla="*/ 173513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  <a:gd name="connsiteX0" fmla="*/ 8361 w 189205"/>
                <a:gd name="connsiteY0" fmla="*/ 54328 h 1498942"/>
                <a:gd name="connsiteX1" fmla="*/ 133056 w 189205"/>
                <a:gd name="connsiteY1" fmla="*/ 186204 h 1498942"/>
                <a:gd name="connsiteX2" fmla="*/ 142664 w 189205"/>
                <a:gd name="connsiteY2" fmla="*/ 1498942 h 1498942"/>
                <a:gd name="connsiteX3" fmla="*/ 0 w 189205"/>
                <a:gd name="connsiteY3" fmla="*/ 1393648 h 1498942"/>
                <a:gd name="connsiteX4" fmla="*/ 8361 w 189205"/>
                <a:gd name="connsiteY4" fmla="*/ 54328 h 1498942"/>
                <a:gd name="connsiteX0" fmla="*/ 128976 w 189205"/>
                <a:gd name="connsiteY0" fmla="*/ 182072 h 1498942"/>
                <a:gd name="connsiteX1" fmla="*/ 181629 w 189205"/>
                <a:gd name="connsiteY1" fmla="*/ 107081 h 1498942"/>
                <a:gd name="connsiteX2" fmla="*/ 187431 w 189205"/>
                <a:gd name="connsiteY2" fmla="*/ 1454175 h 1498942"/>
                <a:gd name="connsiteX3" fmla="*/ 142664 w 189205"/>
                <a:gd name="connsiteY3" fmla="*/ 1498942 h 1498942"/>
                <a:gd name="connsiteX4" fmla="*/ 128976 w 189205"/>
                <a:gd name="connsiteY4" fmla="*/ 182072 h 1498942"/>
                <a:gd name="connsiteX0" fmla="*/ 8361 w 189205"/>
                <a:gd name="connsiteY0" fmla="*/ 54328 h 1498942"/>
                <a:gd name="connsiteX1" fmla="*/ 53129 w 189205"/>
                <a:gd name="connsiteY1" fmla="*/ 9560 h 1498942"/>
                <a:gd name="connsiteX2" fmla="*/ 189205 w 189205"/>
                <a:gd name="connsiteY2" fmla="*/ 126373 h 1498942"/>
                <a:gd name="connsiteX3" fmla="*/ 124516 w 189205"/>
                <a:gd name="connsiteY3" fmla="*/ 177556 h 1498942"/>
                <a:gd name="connsiteX4" fmla="*/ 8361 w 189205"/>
                <a:gd name="connsiteY4" fmla="*/ 54328 h 1498942"/>
                <a:gd name="connsiteX0" fmla="*/ 8361 w 189205"/>
                <a:gd name="connsiteY0" fmla="*/ 54328 h 1498942"/>
                <a:gd name="connsiteX1" fmla="*/ 62811 w 189205"/>
                <a:gd name="connsiteY1" fmla="*/ 0 h 1498942"/>
                <a:gd name="connsiteX2" fmla="*/ 188268 w 189205"/>
                <a:gd name="connsiteY2" fmla="*/ 119140 h 1498942"/>
                <a:gd name="connsiteX3" fmla="*/ 187431 w 189205"/>
                <a:gd name="connsiteY3" fmla="*/ 1454175 h 1498942"/>
                <a:gd name="connsiteX4" fmla="*/ 142664 w 189205"/>
                <a:gd name="connsiteY4" fmla="*/ 1498942 h 1498942"/>
                <a:gd name="connsiteX5" fmla="*/ 4607 w 189205"/>
                <a:gd name="connsiteY5" fmla="*/ 1390568 h 1498942"/>
                <a:gd name="connsiteX6" fmla="*/ 8361 w 189205"/>
                <a:gd name="connsiteY6" fmla="*/ 54328 h 1498942"/>
                <a:gd name="connsiteX7" fmla="*/ 8361 w 189205"/>
                <a:gd name="connsiteY7" fmla="*/ 54328 h 1498942"/>
                <a:gd name="connsiteX8" fmla="*/ 134466 w 189205"/>
                <a:gd name="connsiteY8" fmla="*/ 173513 h 1498942"/>
                <a:gd name="connsiteX9" fmla="*/ 183447 w 189205"/>
                <a:gd name="connsiteY9" fmla="*/ 124413 h 1498942"/>
                <a:gd name="connsiteX10" fmla="*/ 137003 w 189205"/>
                <a:gd name="connsiteY10" fmla="*/ 170835 h 1498942"/>
                <a:gd name="connsiteX11" fmla="*/ 142664 w 189205"/>
                <a:gd name="connsiteY11" fmla="*/ 1498942 h 14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05" h="1498942" stroke="0" extrusionOk="0">
                  <a:moveTo>
                    <a:pt x="8361" y="54328"/>
                  </a:moveTo>
                  <a:lnTo>
                    <a:pt x="133056" y="186204"/>
                  </a:lnTo>
                  <a:cubicBezTo>
                    <a:pt x="136259" y="623783"/>
                    <a:pt x="139461" y="1061363"/>
                    <a:pt x="142664" y="1498942"/>
                  </a:cubicBezTo>
                  <a:lnTo>
                    <a:pt x="0" y="1393648"/>
                  </a:lnTo>
                  <a:lnTo>
                    <a:pt x="8361" y="54328"/>
                  </a:lnTo>
                  <a:close/>
                </a:path>
                <a:path w="189205" h="1498942" fill="darkenLess" stroke="0" extrusionOk="0">
                  <a:moveTo>
                    <a:pt x="128976" y="182072"/>
                  </a:moveTo>
                  <a:lnTo>
                    <a:pt x="181629" y="107081"/>
                  </a:lnTo>
                  <a:cubicBezTo>
                    <a:pt x="184765" y="568949"/>
                    <a:pt x="184295" y="992307"/>
                    <a:pt x="187431" y="1454175"/>
                  </a:cubicBezTo>
                  <a:lnTo>
                    <a:pt x="142664" y="1498942"/>
                  </a:lnTo>
                  <a:lnTo>
                    <a:pt x="128976" y="182072"/>
                  </a:lnTo>
                  <a:close/>
                </a:path>
                <a:path w="189205" h="1498942" fill="lightenLess" stroke="0" extrusionOk="0">
                  <a:moveTo>
                    <a:pt x="8361" y="54328"/>
                  </a:moveTo>
                  <a:lnTo>
                    <a:pt x="53129" y="9560"/>
                  </a:lnTo>
                  <a:lnTo>
                    <a:pt x="189205" y="126373"/>
                  </a:lnTo>
                  <a:lnTo>
                    <a:pt x="124516" y="177556"/>
                  </a:lnTo>
                  <a:lnTo>
                    <a:pt x="8361" y="54328"/>
                  </a:lnTo>
                  <a:close/>
                </a:path>
                <a:path w="189205" h="1498942" fill="none" extrusionOk="0">
                  <a:moveTo>
                    <a:pt x="8361" y="54328"/>
                  </a:moveTo>
                  <a:lnTo>
                    <a:pt x="62811" y="0"/>
                  </a:lnTo>
                  <a:lnTo>
                    <a:pt x="188268" y="119140"/>
                  </a:lnTo>
                  <a:cubicBezTo>
                    <a:pt x="186304" y="575844"/>
                    <a:pt x="189395" y="997471"/>
                    <a:pt x="187431" y="1454175"/>
                  </a:cubicBezTo>
                  <a:lnTo>
                    <a:pt x="142664" y="1498942"/>
                  </a:lnTo>
                  <a:lnTo>
                    <a:pt x="4607" y="1390568"/>
                  </a:lnTo>
                  <a:cubicBezTo>
                    <a:pt x="5858" y="945155"/>
                    <a:pt x="7110" y="499741"/>
                    <a:pt x="8361" y="54328"/>
                  </a:cubicBezTo>
                  <a:close/>
                  <a:moveTo>
                    <a:pt x="8361" y="54328"/>
                  </a:moveTo>
                  <a:lnTo>
                    <a:pt x="134466" y="173513"/>
                  </a:lnTo>
                  <a:lnTo>
                    <a:pt x="183447" y="124413"/>
                  </a:lnTo>
                  <a:moveTo>
                    <a:pt x="137003" y="170835"/>
                  </a:moveTo>
                  <a:cubicBezTo>
                    <a:pt x="137003" y="652373"/>
                    <a:pt x="142664" y="1017404"/>
                    <a:pt x="142664" y="1498942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63" name="立方体 262"/>
            <p:cNvSpPr/>
            <p:nvPr/>
          </p:nvSpPr>
          <p:spPr>
            <a:xfrm>
              <a:off x="0" y="414337"/>
              <a:ext cx="2133600" cy="199390"/>
            </a:xfrm>
            <a:prstGeom prst="cube">
              <a:avLst>
                <a:gd name="adj" fmla="val 5645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64" name="文本框 2"/>
            <p:cNvSpPr txBox="1">
              <a:spLocks noChangeArrowheads="1"/>
            </p:cNvSpPr>
            <p:nvPr/>
          </p:nvSpPr>
          <p:spPr bwMode="auto">
            <a:xfrm>
              <a:off x="1481138" y="1128712"/>
              <a:ext cx="386715" cy="40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末端工具</a:t>
              </a:r>
            </a:p>
          </p:txBody>
        </p:sp>
        <p:sp>
          <p:nvSpPr>
            <p:cNvPr id="265" name="文本框 2"/>
            <p:cNvSpPr txBox="1">
              <a:spLocks noChangeArrowheads="1"/>
            </p:cNvSpPr>
            <p:nvPr/>
          </p:nvSpPr>
          <p:spPr bwMode="auto">
            <a:xfrm>
              <a:off x="1581150" y="585787"/>
              <a:ext cx="45593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1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66" name="文本框 2"/>
            <p:cNvSpPr txBox="1">
              <a:spLocks noChangeArrowheads="1"/>
            </p:cNvSpPr>
            <p:nvPr/>
          </p:nvSpPr>
          <p:spPr bwMode="auto">
            <a:xfrm>
              <a:off x="719138" y="0"/>
              <a:ext cx="51562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2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67" name="文本框 2"/>
            <p:cNvSpPr txBox="1">
              <a:spLocks noChangeArrowheads="1"/>
            </p:cNvSpPr>
            <p:nvPr/>
          </p:nvSpPr>
          <p:spPr bwMode="auto">
            <a:xfrm>
              <a:off x="709613" y="1266825"/>
              <a:ext cx="51562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l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3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3902407" y="3426694"/>
            <a:ext cx="1907540" cy="1425578"/>
            <a:chOff x="-16228" y="0"/>
            <a:chExt cx="1909763" cy="1425178"/>
          </a:xfrm>
        </p:grpSpPr>
        <p:sp>
          <p:nvSpPr>
            <p:cNvPr id="275" name="立方体 283"/>
            <p:cNvSpPr/>
            <p:nvPr/>
          </p:nvSpPr>
          <p:spPr>
            <a:xfrm rot="2721624" flipV="1">
              <a:off x="906587" y="219686"/>
              <a:ext cx="179414" cy="1489075"/>
            </a:xfrm>
            <a:custGeom>
              <a:avLst/>
              <a:gdLst>
                <a:gd name="connsiteX0" fmla="*/ 0 w 179070"/>
                <a:gd name="connsiteY0" fmla="*/ 44768 h 1489075"/>
                <a:gd name="connsiteX1" fmla="*/ 134303 w 179070"/>
                <a:gd name="connsiteY1" fmla="*/ 44768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34303 w 179070"/>
                <a:gd name="connsiteY0" fmla="*/ 44768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34303 w 179070"/>
                <a:gd name="connsiteY8" fmla="*/ 44768 h 1489075"/>
                <a:gd name="connsiteX9" fmla="*/ 179070 w 179070"/>
                <a:gd name="connsiteY9" fmla="*/ 0 h 1489075"/>
                <a:gd name="connsiteX10" fmla="*/ 134303 w 179070"/>
                <a:gd name="connsiteY10" fmla="*/ 4476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34303 w 179070"/>
                <a:gd name="connsiteY1" fmla="*/ 44768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34303 w 179070"/>
                <a:gd name="connsiteY0" fmla="*/ 44768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34303 w 179070"/>
                <a:gd name="connsiteY8" fmla="*/ 44768 h 1489075"/>
                <a:gd name="connsiteX9" fmla="*/ 179070 w 179070"/>
                <a:gd name="connsiteY9" fmla="*/ 0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22181 w 179070"/>
                <a:gd name="connsiteY1" fmla="*/ 123072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34303 w 179070"/>
                <a:gd name="connsiteY0" fmla="*/ 44768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34303 w 179070"/>
                <a:gd name="connsiteY8" fmla="*/ 44768 h 1489075"/>
                <a:gd name="connsiteX9" fmla="*/ 179070 w 179070"/>
                <a:gd name="connsiteY9" fmla="*/ 0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22181 w 179070"/>
                <a:gd name="connsiteY1" fmla="*/ 123072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67468 w 179070"/>
                <a:gd name="connsiteY0" fmla="*/ 78352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34303 w 179070"/>
                <a:gd name="connsiteY8" fmla="*/ 44768 h 1489075"/>
                <a:gd name="connsiteX9" fmla="*/ 179070 w 179070"/>
                <a:gd name="connsiteY9" fmla="*/ 0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22181 w 179070"/>
                <a:gd name="connsiteY1" fmla="*/ 123072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67468 w 179070"/>
                <a:gd name="connsiteY0" fmla="*/ 78352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5" fmla="*/ 167468 w 179070"/>
                <a:gd name="connsiteY5" fmla="*/ 78352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28025 w 179070"/>
                <a:gd name="connsiteY8" fmla="*/ 122211 h 1489075"/>
                <a:gd name="connsiteX9" fmla="*/ 179070 w 179070"/>
                <a:gd name="connsiteY9" fmla="*/ 0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22181 w 179070"/>
                <a:gd name="connsiteY1" fmla="*/ 123072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67468 w 179070"/>
                <a:gd name="connsiteY0" fmla="*/ 78352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5" fmla="*/ 167468 w 179070"/>
                <a:gd name="connsiteY5" fmla="*/ 78352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28025 w 179070"/>
                <a:gd name="connsiteY8" fmla="*/ 122211 h 1489075"/>
                <a:gd name="connsiteX9" fmla="*/ 179070 w 179070"/>
                <a:gd name="connsiteY9" fmla="*/ 0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79070"/>
                <a:gd name="connsiteY0" fmla="*/ 44768 h 1489075"/>
                <a:gd name="connsiteX1" fmla="*/ 122181 w 179070"/>
                <a:gd name="connsiteY1" fmla="*/ 123072 h 1489075"/>
                <a:gd name="connsiteX2" fmla="*/ 134303 w 179070"/>
                <a:gd name="connsiteY2" fmla="*/ 1489075 h 1489075"/>
                <a:gd name="connsiteX3" fmla="*/ 0 w 179070"/>
                <a:gd name="connsiteY3" fmla="*/ 1489075 h 1489075"/>
                <a:gd name="connsiteX4" fmla="*/ 0 w 179070"/>
                <a:gd name="connsiteY4" fmla="*/ 44768 h 1489075"/>
                <a:gd name="connsiteX0" fmla="*/ 167468 w 179070"/>
                <a:gd name="connsiteY0" fmla="*/ 78352 h 1489075"/>
                <a:gd name="connsiteX1" fmla="*/ 179070 w 179070"/>
                <a:gd name="connsiteY1" fmla="*/ 0 h 1489075"/>
                <a:gd name="connsiteX2" fmla="*/ 179070 w 179070"/>
                <a:gd name="connsiteY2" fmla="*/ 1444308 h 1489075"/>
                <a:gd name="connsiteX3" fmla="*/ 134303 w 179070"/>
                <a:gd name="connsiteY3" fmla="*/ 1489075 h 1489075"/>
                <a:gd name="connsiteX4" fmla="*/ 134303 w 179070"/>
                <a:gd name="connsiteY4" fmla="*/ 44768 h 1489075"/>
                <a:gd name="connsiteX5" fmla="*/ 167468 w 179070"/>
                <a:gd name="connsiteY5" fmla="*/ 78352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34303 w 179070"/>
                <a:gd name="connsiteY3" fmla="*/ 44768 h 1489075"/>
                <a:gd name="connsiteX4" fmla="*/ 0 w 179070"/>
                <a:gd name="connsiteY4" fmla="*/ 44768 h 1489075"/>
                <a:gd name="connsiteX0" fmla="*/ 0 w 179070"/>
                <a:gd name="connsiteY0" fmla="*/ 44768 h 1489075"/>
                <a:gd name="connsiteX1" fmla="*/ 44768 w 179070"/>
                <a:gd name="connsiteY1" fmla="*/ 0 h 1489075"/>
                <a:gd name="connsiteX2" fmla="*/ 179070 w 179070"/>
                <a:gd name="connsiteY2" fmla="*/ 0 h 1489075"/>
                <a:gd name="connsiteX3" fmla="*/ 179070 w 179070"/>
                <a:gd name="connsiteY3" fmla="*/ 1444308 h 1489075"/>
                <a:gd name="connsiteX4" fmla="*/ 134303 w 179070"/>
                <a:gd name="connsiteY4" fmla="*/ 1489075 h 1489075"/>
                <a:gd name="connsiteX5" fmla="*/ 0 w 179070"/>
                <a:gd name="connsiteY5" fmla="*/ 1489075 h 1489075"/>
                <a:gd name="connsiteX6" fmla="*/ 0 w 179070"/>
                <a:gd name="connsiteY6" fmla="*/ 44768 h 1489075"/>
                <a:gd name="connsiteX7" fmla="*/ 0 w 179070"/>
                <a:gd name="connsiteY7" fmla="*/ 44768 h 1489075"/>
                <a:gd name="connsiteX8" fmla="*/ 128025 w 179070"/>
                <a:gd name="connsiteY8" fmla="*/ 122211 h 1489075"/>
                <a:gd name="connsiteX9" fmla="*/ 175239 w 179070"/>
                <a:gd name="connsiteY9" fmla="*/ 70677 h 1489075"/>
                <a:gd name="connsiteX10" fmla="*/ 118793 w 179070"/>
                <a:gd name="connsiteY10" fmla="*/ 126418 h 1489075"/>
                <a:gd name="connsiteX11" fmla="*/ 134303 w 179070"/>
                <a:gd name="connsiteY11" fmla="*/ 1489075 h 1489075"/>
                <a:gd name="connsiteX0" fmla="*/ 0 w 181082"/>
                <a:gd name="connsiteY0" fmla="*/ 44768 h 1489075"/>
                <a:gd name="connsiteX1" fmla="*/ 122181 w 181082"/>
                <a:gd name="connsiteY1" fmla="*/ 123072 h 1489075"/>
                <a:gd name="connsiteX2" fmla="*/ 134303 w 181082"/>
                <a:gd name="connsiteY2" fmla="*/ 1489075 h 1489075"/>
                <a:gd name="connsiteX3" fmla="*/ 0 w 181082"/>
                <a:gd name="connsiteY3" fmla="*/ 1489075 h 1489075"/>
                <a:gd name="connsiteX4" fmla="*/ 0 w 181082"/>
                <a:gd name="connsiteY4" fmla="*/ 44768 h 1489075"/>
                <a:gd name="connsiteX0" fmla="*/ 167468 w 181082"/>
                <a:gd name="connsiteY0" fmla="*/ 78352 h 1489075"/>
                <a:gd name="connsiteX1" fmla="*/ 179070 w 181082"/>
                <a:gd name="connsiteY1" fmla="*/ 0 h 1489075"/>
                <a:gd name="connsiteX2" fmla="*/ 179070 w 181082"/>
                <a:gd name="connsiteY2" fmla="*/ 1444308 h 1489075"/>
                <a:gd name="connsiteX3" fmla="*/ 134303 w 181082"/>
                <a:gd name="connsiteY3" fmla="*/ 1489075 h 1489075"/>
                <a:gd name="connsiteX4" fmla="*/ 134303 w 181082"/>
                <a:gd name="connsiteY4" fmla="*/ 44768 h 1489075"/>
                <a:gd name="connsiteX5" fmla="*/ 167468 w 181082"/>
                <a:gd name="connsiteY5" fmla="*/ 78352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79070 w 181082"/>
                <a:gd name="connsiteY2" fmla="*/ 0 h 1489075"/>
                <a:gd name="connsiteX3" fmla="*/ 134303 w 181082"/>
                <a:gd name="connsiteY3" fmla="*/ 44768 h 1489075"/>
                <a:gd name="connsiteX4" fmla="*/ 0 w 181082"/>
                <a:gd name="connsiteY4" fmla="*/ 44768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81082 w 181082"/>
                <a:gd name="connsiteY2" fmla="*/ 69817 h 1489075"/>
                <a:gd name="connsiteX3" fmla="*/ 179070 w 181082"/>
                <a:gd name="connsiteY3" fmla="*/ 1444308 h 1489075"/>
                <a:gd name="connsiteX4" fmla="*/ 134303 w 181082"/>
                <a:gd name="connsiteY4" fmla="*/ 1489075 h 1489075"/>
                <a:gd name="connsiteX5" fmla="*/ 0 w 181082"/>
                <a:gd name="connsiteY5" fmla="*/ 1489075 h 1489075"/>
                <a:gd name="connsiteX6" fmla="*/ 0 w 181082"/>
                <a:gd name="connsiteY6" fmla="*/ 44768 h 1489075"/>
                <a:gd name="connsiteX7" fmla="*/ 0 w 181082"/>
                <a:gd name="connsiteY7" fmla="*/ 44768 h 1489075"/>
                <a:gd name="connsiteX8" fmla="*/ 128025 w 181082"/>
                <a:gd name="connsiteY8" fmla="*/ 122211 h 1489075"/>
                <a:gd name="connsiteX9" fmla="*/ 175239 w 181082"/>
                <a:gd name="connsiteY9" fmla="*/ 70677 h 1489075"/>
                <a:gd name="connsiteX10" fmla="*/ 118793 w 181082"/>
                <a:gd name="connsiteY10" fmla="*/ 126418 h 1489075"/>
                <a:gd name="connsiteX11" fmla="*/ 134303 w 181082"/>
                <a:gd name="connsiteY11" fmla="*/ 1489075 h 1489075"/>
                <a:gd name="connsiteX0" fmla="*/ 0 w 197732"/>
                <a:gd name="connsiteY0" fmla="*/ 44768 h 1489075"/>
                <a:gd name="connsiteX1" fmla="*/ 122181 w 197732"/>
                <a:gd name="connsiteY1" fmla="*/ 123072 h 1489075"/>
                <a:gd name="connsiteX2" fmla="*/ 134303 w 197732"/>
                <a:gd name="connsiteY2" fmla="*/ 1489075 h 1489075"/>
                <a:gd name="connsiteX3" fmla="*/ 0 w 197732"/>
                <a:gd name="connsiteY3" fmla="*/ 1489075 h 1489075"/>
                <a:gd name="connsiteX4" fmla="*/ 0 w 197732"/>
                <a:gd name="connsiteY4" fmla="*/ 44768 h 1489075"/>
                <a:gd name="connsiteX0" fmla="*/ 167468 w 197732"/>
                <a:gd name="connsiteY0" fmla="*/ 78352 h 1489075"/>
                <a:gd name="connsiteX1" fmla="*/ 179070 w 197732"/>
                <a:gd name="connsiteY1" fmla="*/ 0 h 1489075"/>
                <a:gd name="connsiteX2" fmla="*/ 179070 w 197732"/>
                <a:gd name="connsiteY2" fmla="*/ 1444308 h 1489075"/>
                <a:gd name="connsiteX3" fmla="*/ 134303 w 197732"/>
                <a:gd name="connsiteY3" fmla="*/ 1489075 h 1489075"/>
                <a:gd name="connsiteX4" fmla="*/ 134303 w 197732"/>
                <a:gd name="connsiteY4" fmla="*/ 44768 h 1489075"/>
                <a:gd name="connsiteX5" fmla="*/ 167468 w 197732"/>
                <a:gd name="connsiteY5" fmla="*/ 78352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97732 w 197732"/>
                <a:gd name="connsiteY2" fmla="*/ 86558 h 1489075"/>
                <a:gd name="connsiteX3" fmla="*/ 134303 w 197732"/>
                <a:gd name="connsiteY3" fmla="*/ 44768 h 1489075"/>
                <a:gd name="connsiteX4" fmla="*/ 0 w 197732"/>
                <a:gd name="connsiteY4" fmla="*/ 44768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81082 w 197732"/>
                <a:gd name="connsiteY2" fmla="*/ 69817 h 1489075"/>
                <a:gd name="connsiteX3" fmla="*/ 179070 w 197732"/>
                <a:gd name="connsiteY3" fmla="*/ 1444308 h 1489075"/>
                <a:gd name="connsiteX4" fmla="*/ 134303 w 197732"/>
                <a:gd name="connsiteY4" fmla="*/ 1489075 h 1489075"/>
                <a:gd name="connsiteX5" fmla="*/ 0 w 197732"/>
                <a:gd name="connsiteY5" fmla="*/ 1489075 h 1489075"/>
                <a:gd name="connsiteX6" fmla="*/ 0 w 197732"/>
                <a:gd name="connsiteY6" fmla="*/ 44768 h 1489075"/>
                <a:gd name="connsiteX7" fmla="*/ 0 w 197732"/>
                <a:gd name="connsiteY7" fmla="*/ 44768 h 1489075"/>
                <a:gd name="connsiteX8" fmla="*/ 128025 w 197732"/>
                <a:gd name="connsiteY8" fmla="*/ 122211 h 1489075"/>
                <a:gd name="connsiteX9" fmla="*/ 175239 w 197732"/>
                <a:gd name="connsiteY9" fmla="*/ 70677 h 1489075"/>
                <a:gd name="connsiteX10" fmla="*/ 118793 w 197732"/>
                <a:gd name="connsiteY10" fmla="*/ 126418 h 1489075"/>
                <a:gd name="connsiteX11" fmla="*/ 134303 w 197732"/>
                <a:gd name="connsiteY11" fmla="*/ 1489075 h 1489075"/>
                <a:gd name="connsiteX0" fmla="*/ 0 w 197732"/>
                <a:gd name="connsiteY0" fmla="*/ 44768 h 1489075"/>
                <a:gd name="connsiteX1" fmla="*/ 122181 w 197732"/>
                <a:gd name="connsiteY1" fmla="*/ 123072 h 1489075"/>
                <a:gd name="connsiteX2" fmla="*/ 134303 w 197732"/>
                <a:gd name="connsiteY2" fmla="*/ 1489075 h 1489075"/>
                <a:gd name="connsiteX3" fmla="*/ 0 w 197732"/>
                <a:gd name="connsiteY3" fmla="*/ 1489075 h 1489075"/>
                <a:gd name="connsiteX4" fmla="*/ 0 w 197732"/>
                <a:gd name="connsiteY4" fmla="*/ 44768 h 1489075"/>
                <a:gd name="connsiteX0" fmla="*/ 167468 w 197732"/>
                <a:gd name="connsiteY0" fmla="*/ 78352 h 1489075"/>
                <a:gd name="connsiteX1" fmla="*/ 179070 w 197732"/>
                <a:gd name="connsiteY1" fmla="*/ 0 h 1489075"/>
                <a:gd name="connsiteX2" fmla="*/ 179070 w 197732"/>
                <a:gd name="connsiteY2" fmla="*/ 1444308 h 1489075"/>
                <a:gd name="connsiteX3" fmla="*/ 134303 w 197732"/>
                <a:gd name="connsiteY3" fmla="*/ 1489075 h 1489075"/>
                <a:gd name="connsiteX4" fmla="*/ 134303 w 197732"/>
                <a:gd name="connsiteY4" fmla="*/ 44768 h 1489075"/>
                <a:gd name="connsiteX5" fmla="*/ 167468 w 197732"/>
                <a:gd name="connsiteY5" fmla="*/ 78352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97732 w 197732"/>
                <a:gd name="connsiteY2" fmla="*/ 86558 h 1489075"/>
                <a:gd name="connsiteX3" fmla="*/ 164367 w 197732"/>
                <a:gd name="connsiteY3" fmla="*/ 159650 h 1489075"/>
                <a:gd name="connsiteX4" fmla="*/ 0 w 197732"/>
                <a:gd name="connsiteY4" fmla="*/ 44768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81082 w 197732"/>
                <a:gd name="connsiteY2" fmla="*/ 69817 h 1489075"/>
                <a:gd name="connsiteX3" fmla="*/ 179070 w 197732"/>
                <a:gd name="connsiteY3" fmla="*/ 1444308 h 1489075"/>
                <a:gd name="connsiteX4" fmla="*/ 134303 w 197732"/>
                <a:gd name="connsiteY4" fmla="*/ 1489075 h 1489075"/>
                <a:gd name="connsiteX5" fmla="*/ 0 w 197732"/>
                <a:gd name="connsiteY5" fmla="*/ 1489075 h 1489075"/>
                <a:gd name="connsiteX6" fmla="*/ 0 w 197732"/>
                <a:gd name="connsiteY6" fmla="*/ 44768 h 1489075"/>
                <a:gd name="connsiteX7" fmla="*/ 0 w 197732"/>
                <a:gd name="connsiteY7" fmla="*/ 44768 h 1489075"/>
                <a:gd name="connsiteX8" fmla="*/ 128025 w 197732"/>
                <a:gd name="connsiteY8" fmla="*/ 122211 h 1489075"/>
                <a:gd name="connsiteX9" fmla="*/ 175239 w 197732"/>
                <a:gd name="connsiteY9" fmla="*/ 70677 h 1489075"/>
                <a:gd name="connsiteX10" fmla="*/ 118793 w 197732"/>
                <a:gd name="connsiteY10" fmla="*/ 126418 h 1489075"/>
                <a:gd name="connsiteX11" fmla="*/ 134303 w 197732"/>
                <a:gd name="connsiteY11" fmla="*/ 1489075 h 1489075"/>
                <a:gd name="connsiteX0" fmla="*/ 0 w 197732"/>
                <a:gd name="connsiteY0" fmla="*/ 44768 h 1489075"/>
                <a:gd name="connsiteX1" fmla="*/ 122181 w 197732"/>
                <a:gd name="connsiteY1" fmla="*/ 123072 h 1489075"/>
                <a:gd name="connsiteX2" fmla="*/ 134303 w 197732"/>
                <a:gd name="connsiteY2" fmla="*/ 1489075 h 1489075"/>
                <a:gd name="connsiteX3" fmla="*/ 0 w 197732"/>
                <a:gd name="connsiteY3" fmla="*/ 1489075 h 1489075"/>
                <a:gd name="connsiteX4" fmla="*/ 0 w 197732"/>
                <a:gd name="connsiteY4" fmla="*/ 44768 h 1489075"/>
                <a:gd name="connsiteX0" fmla="*/ 167468 w 197732"/>
                <a:gd name="connsiteY0" fmla="*/ 78352 h 1489075"/>
                <a:gd name="connsiteX1" fmla="*/ 188666 w 197732"/>
                <a:gd name="connsiteY1" fmla="*/ 57151 h 1489075"/>
                <a:gd name="connsiteX2" fmla="*/ 179070 w 197732"/>
                <a:gd name="connsiteY2" fmla="*/ 1444308 h 1489075"/>
                <a:gd name="connsiteX3" fmla="*/ 134303 w 197732"/>
                <a:gd name="connsiteY3" fmla="*/ 1489075 h 1489075"/>
                <a:gd name="connsiteX4" fmla="*/ 134303 w 197732"/>
                <a:gd name="connsiteY4" fmla="*/ 44768 h 1489075"/>
                <a:gd name="connsiteX5" fmla="*/ 167468 w 197732"/>
                <a:gd name="connsiteY5" fmla="*/ 78352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97732 w 197732"/>
                <a:gd name="connsiteY2" fmla="*/ 86558 h 1489075"/>
                <a:gd name="connsiteX3" fmla="*/ 164367 w 197732"/>
                <a:gd name="connsiteY3" fmla="*/ 159650 h 1489075"/>
                <a:gd name="connsiteX4" fmla="*/ 0 w 197732"/>
                <a:gd name="connsiteY4" fmla="*/ 44768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81082 w 197732"/>
                <a:gd name="connsiteY2" fmla="*/ 69817 h 1489075"/>
                <a:gd name="connsiteX3" fmla="*/ 179070 w 197732"/>
                <a:gd name="connsiteY3" fmla="*/ 1444308 h 1489075"/>
                <a:gd name="connsiteX4" fmla="*/ 134303 w 197732"/>
                <a:gd name="connsiteY4" fmla="*/ 1489075 h 1489075"/>
                <a:gd name="connsiteX5" fmla="*/ 0 w 197732"/>
                <a:gd name="connsiteY5" fmla="*/ 1489075 h 1489075"/>
                <a:gd name="connsiteX6" fmla="*/ 0 w 197732"/>
                <a:gd name="connsiteY6" fmla="*/ 44768 h 1489075"/>
                <a:gd name="connsiteX7" fmla="*/ 0 w 197732"/>
                <a:gd name="connsiteY7" fmla="*/ 44768 h 1489075"/>
                <a:gd name="connsiteX8" fmla="*/ 128025 w 197732"/>
                <a:gd name="connsiteY8" fmla="*/ 122211 h 1489075"/>
                <a:gd name="connsiteX9" fmla="*/ 175239 w 197732"/>
                <a:gd name="connsiteY9" fmla="*/ 70677 h 1489075"/>
                <a:gd name="connsiteX10" fmla="*/ 118793 w 197732"/>
                <a:gd name="connsiteY10" fmla="*/ 126418 h 1489075"/>
                <a:gd name="connsiteX11" fmla="*/ 134303 w 197732"/>
                <a:gd name="connsiteY11" fmla="*/ 1489075 h 1489075"/>
                <a:gd name="connsiteX0" fmla="*/ 0 w 197732"/>
                <a:gd name="connsiteY0" fmla="*/ 44768 h 1489075"/>
                <a:gd name="connsiteX1" fmla="*/ 122181 w 197732"/>
                <a:gd name="connsiteY1" fmla="*/ 123072 h 1489075"/>
                <a:gd name="connsiteX2" fmla="*/ 134303 w 197732"/>
                <a:gd name="connsiteY2" fmla="*/ 1489075 h 1489075"/>
                <a:gd name="connsiteX3" fmla="*/ 0 w 197732"/>
                <a:gd name="connsiteY3" fmla="*/ 1489075 h 1489075"/>
                <a:gd name="connsiteX4" fmla="*/ 0 w 197732"/>
                <a:gd name="connsiteY4" fmla="*/ 44768 h 1489075"/>
                <a:gd name="connsiteX0" fmla="*/ 167468 w 197732"/>
                <a:gd name="connsiteY0" fmla="*/ 78352 h 1489075"/>
                <a:gd name="connsiteX1" fmla="*/ 188666 w 197732"/>
                <a:gd name="connsiteY1" fmla="*/ 57151 h 1489075"/>
                <a:gd name="connsiteX2" fmla="*/ 179070 w 197732"/>
                <a:gd name="connsiteY2" fmla="*/ 1444308 h 1489075"/>
                <a:gd name="connsiteX3" fmla="*/ 134303 w 197732"/>
                <a:gd name="connsiteY3" fmla="*/ 1489075 h 1489075"/>
                <a:gd name="connsiteX4" fmla="*/ 134303 w 197732"/>
                <a:gd name="connsiteY4" fmla="*/ 44768 h 1489075"/>
                <a:gd name="connsiteX5" fmla="*/ 167468 w 197732"/>
                <a:gd name="connsiteY5" fmla="*/ 78352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97732 w 197732"/>
                <a:gd name="connsiteY2" fmla="*/ 86558 h 1489075"/>
                <a:gd name="connsiteX3" fmla="*/ 164367 w 197732"/>
                <a:gd name="connsiteY3" fmla="*/ 159650 h 1489075"/>
                <a:gd name="connsiteX4" fmla="*/ 0 w 197732"/>
                <a:gd name="connsiteY4" fmla="*/ 44768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81082 w 197732"/>
                <a:gd name="connsiteY2" fmla="*/ 69817 h 1489075"/>
                <a:gd name="connsiteX3" fmla="*/ 179070 w 197732"/>
                <a:gd name="connsiteY3" fmla="*/ 1444308 h 1489075"/>
                <a:gd name="connsiteX4" fmla="*/ 134303 w 197732"/>
                <a:gd name="connsiteY4" fmla="*/ 1489075 h 1489075"/>
                <a:gd name="connsiteX5" fmla="*/ 0 w 197732"/>
                <a:gd name="connsiteY5" fmla="*/ 1489075 h 1489075"/>
                <a:gd name="connsiteX6" fmla="*/ 0 w 197732"/>
                <a:gd name="connsiteY6" fmla="*/ 44768 h 1489075"/>
                <a:gd name="connsiteX7" fmla="*/ 0 w 197732"/>
                <a:gd name="connsiteY7" fmla="*/ 44768 h 1489075"/>
                <a:gd name="connsiteX8" fmla="*/ 128025 w 197732"/>
                <a:gd name="connsiteY8" fmla="*/ 122211 h 1489075"/>
                <a:gd name="connsiteX9" fmla="*/ 175239 w 197732"/>
                <a:gd name="connsiteY9" fmla="*/ 70677 h 1489075"/>
                <a:gd name="connsiteX10" fmla="*/ 118793 w 197732"/>
                <a:gd name="connsiteY10" fmla="*/ 126418 h 1489075"/>
                <a:gd name="connsiteX11" fmla="*/ 134303 w 197732"/>
                <a:gd name="connsiteY11" fmla="*/ 1489075 h 1489075"/>
                <a:gd name="connsiteX0" fmla="*/ 0 w 205337"/>
                <a:gd name="connsiteY0" fmla="*/ 44768 h 1489075"/>
                <a:gd name="connsiteX1" fmla="*/ 122181 w 205337"/>
                <a:gd name="connsiteY1" fmla="*/ 123072 h 1489075"/>
                <a:gd name="connsiteX2" fmla="*/ 134303 w 205337"/>
                <a:gd name="connsiteY2" fmla="*/ 1489075 h 1489075"/>
                <a:gd name="connsiteX3" fmla="*/ 0 w 205337"/>
                <a:gd name="connsiteY3" fmla="*/ 1489075 h 1489075"/>
                <a:gd name="connsiteX4" fmla="*/ 0 w 205337"/>
                <a:gd name="connsiteY4" fmla="*/ 44768 h 1489075"/>
                <a:gd name="connsiteX0" fmla="*/ 167468 w 205337"/>
                <a:gd name="connsiteY0" fmla="*/ 78352 h 1489075"/>
                <a:gd name="connsiteX1" fmla="*/ 188666 w 205337"/>
                <a:gd name="connsiteY1" fmla="*/ 57151 h 1489075"/>
                <a:gd name="connsiteX2" fmla="*/ 179070 w 205337"/>
                <a:gd name="connsiteY2" fmla="*/ 1444308 h 1489075"/>
                <a:gd name="connsiteX3" fmla="*/ 134303 w 205337"/>
                <a:gd name="connsiteY3" fmla="*/ 1489075 h 1489075"/>
                <a:gd name="connsiteX4" fmla="*/ 134303 w 205337"/>
                <a:gd name="connsiteY4" fmla="*/ 44768 h 1489075"/>
                <a:gd name="connsiteX5" fmla="*/ 167468 w 205337"/>
                <a:gd name="connsiteY5" fmla="*/ 78352 h 1489075"/>
                <a:gd name="connsiteX0" fmla="*/ 0 w 205337"/>
                <a:gd name="connsiteY0" fmla="*/ 44768 h 1489075"/>
                <a:gd name="connsiteX1" fmla="*/ 44768 w 205337"/>
                <a:gd name="connsiteY1" fmla="*/ 0 h 1489075"/>
                <a:gd name="connsiteX2" fmla="*/ 197732 w 205337"/>
                <a:gd name="connsiteY2" fmla="*/ 86558 h 1489075"/>
                <a:gd name="connsiteX3" fmla="*/ 205337 w 205337"/>
                <a:gd name="connsiteY3" fmla="*/ 79084 h 1489075"/>
                <a:gd name="connsiteX4" fmla="*/ 0 w 205337"/>
                <a:gd name="connsiteY4" fmla="*/ 44768 h 1489075"/>
                <a:gd name="connsiteX0" fmla="*/ 0 w 205337"/>
                <a:gd name="connsiteY0" fmla="*/ 44768 h 1489075"/>
                <a:gd name="connsiteX1" fmla="*/ 44768 w 205337"/>
                <a:gd name="connsiteY1" fmla="*/ 0 h 1489075"/>
                <a:gd name="connsiteX2" fmla="*/ 181082 w 205337"/>
                <a:gd name="connsiteY2" fmla="*/ 69817 h 1489075"/>
                <a:gd name="connsiteX3" fmla="*/ 179070 w 205337"/>
                <a:gd name="connsiteY3" fmla="*/ 1444308 h 1489075"/>
                <a:gd name="connsiteX4" fmla="*/ 134303 w 205337"/>
                <a:gd name="connsiteY4" fmla="*/ 1489075 h 1489075"/>
                <a:gd name="connsiteX5" fmla="*/ 0 w 205337"/>
                <a:gd name="connsiteY5" fmla="*/ 1489075 h 1489075"/>
                <a:gd name="connsiteX6" fmla="*/ 0 w 205337"/>
                <a:gd name="connsiteY6" fmla="*/ 44768 h 1489075"/>
                <a:gd name="connsiteX7" fmla="*/ 0 w 205337"/>
                <a:gd name="connsiteY7" fmla="*/ 44768 h 1489075"/>
                <a:gd name="connsiteX8" fmla="*/ 128025 w 205337"/>
                <a:gd name="connsiteY8" fmla="*/ 122211 h 1489075"/>
                <a:gd name="connsiteX9" fmla="*/ 175239 w 205337"/>
                <a:gd name="connsiteY9" fmla="*/ 70677 h 1489075"/>
                <a:gd name="connsiteX10" fmla="*/ 118793 w 205337"/>
                <a:gd name="connsiteY10" fmla="*/ 126418 h 1489075"/>
                <a:gd name="connsiteX11" fmla="*/ 134303 w 205337"/>
                <a:gd name="connsiteY11" fmla="*/ 1489075 h 1489075"/>
                <a:gd name="connsiteX0" fmla="*/ 0 w 205337"/>
                <a:gd name="connsiteY0" fmla="*/ 44768 h 1489075"/>
                <a:gd name="connsiteX1" fmla="*/ 122181 w 205337"/>
                <a:gd name="connsiteY1" fmla="*/ 123072 h 1489075"/>
                <a:gd name="connsiteX2" fmla="*/ 134303 w 205337"/>
                <a:gd name="connsiteY2" fmla="*/ 1489075 h 1489075"/>
                <a:gd name="connsiteX3" fmla="*/ 0 w 205337"/>
                <a:gd name="connsiteY3" fmla="*/ 1489075 h 1489075"/>
                <a:gd name="connsiteX4" fmla="*/ 0 w 205337"/>
                <a:gd name="connsiteY4" fmla="*/ 44768 h 1489075"/>
                <a:gd name="connsiteX0" fmla="*/ 167468 w 205337"/>
                <a:gd name="connsiteY0" fmla="*/ 78352 h 1489075"/>
                <a:gd name="connsiteX1" fmla="*/ 188666 w 205337"/>
                <a:gd name="connsiteY1" fmla="*/ 57151 h 1489075"/>
                <a:gd name="connsiteX2" fmla="*/ 179070 w 205337"/>
                <a:gd name="connsiteY2" fmla="*/ 1444308 h 1489075"/>
                <a:gd name="connsiteX3" fmla="*/ 134303 w 205337"/>
                <a:gd name="connsiteY3" fmla="*/ 1489075 h 1489075"/>
                <a:gd name="connsiteX4" fmla="*/ 126924 w 205337"/>
                <a:gd name="connsiteY4" fmla="*/ 123020 h 1489075"/>
                <a:gd name="connsiteX5" fmla="*/ 167468 w 205337"/>
                <a:gd name="connsiteY5" fmla="*/ 78352 h 1489075"/>
                <a:gd name="connsiteX0" fmla="*/ 0 w 205337"/>
                <a:gd name="connsiteY0" fmla="*/ 44768 h 1489075"/>
                <a:gd name="connsiteX1" fmla="*/ 44768 w 205337"/>
                <a:gd name="connsiteY1" fmla="*/ 0 h 1489075"/>
                <a:gd name="connsiteX2" fmla="*/ 197732 w 205337"/>
                <a:gd name="connsiteY2" fmla="*/ 86558 h 1489075"/>
                <a:gd name="connsiteX3" fmla="*/ 205337 w 205337"/>
                <a:gd name="connsiteY3" fmla="*/ 79084 h 1489075"/>
                <a:gd name="connsiteX4" fmla="*/ 0 w 205337"/>
                <a:gd name="connsiteY4" fmla="*/ 44768 h 1489075"/>
                <a:gd name="connsiteX0" fmla="*/ 0 w 205337"/>
                <a:gd name="connsiteY0" fmla="*/ 44768 h 1489075"/>
                <a:gd name="connsiteX1" fmla="*/ 44768 w 205337"/>
                <a:gd name="connsiteY1" fmla="*/ 0 h 1489075"/>
                <a:gd name="connsiteX2" fmla="*/ 181082 w 205337"/>
                <a:gd name="connsiteY2" fmla="*/ 69817 h 1489075"/>
                <a:gd name="connsiteX3" fmla="*/ 179070 w 205337"/>
                <a:gd name="connsiteY3" fmla="*/ 1444308 h 1489075"/>
                <a:gd name="connsiteX4" fmla="*/ 134303 w 205337"/>
                <a:gd name="connsiteY4" fmla="*/ 1489075 h 1489075"/>
                <a:gd name="connsiteX5" fmla="*/ 0 w 205337"/>
                <a:gd name="connsiteY5" fmla="*/ 1489075 h 1489075"/>
                <a:gd name="connsiteX6" fmla="*/ 0 w 205337"/>
                <a:gd name="connsiteY6" fmla="*/ 44768 h 1489075"/>
                <a:gd name="connsiteX7" fmla="*/ 0 w 205337"/>
                <a:gd name="connsiteY7" fmla="*/ 44768 h 1489075"/>
                <a:gd name="connsiteX8" fmla="*/ 128025 w 205337"/>
                <a:gd name="connsiteY8" fmla="*/ 122211 h 1489075"/>
                <a:gd name="connsiteX9" fmla="*/ 175239 w 205337"/>
                <a:gd name="connsiteY9" fmla="*/ 70677 h 1489075"/>
                <a:gd name="connsiteX10" fmla="*/ 118793 w 205337"/>
                <a:gd name="connsiteY10" fmla="*/ 126418 h 1489075"/>
                <a:gd name="connsiteX11" fmla="*/ 134303 w 205337"/>
                <a:gd name="connsiteY11" fmla="*/ 1489075 h 1489075"/>
                <a:gd name="connsiteX0" fmla="*/ 0 w 197732"/>
                <a:gd name="connsiteY0" fmla="*/ 44768 h 1489075"/>
                <a:gd name="connsiteX1" fmla="*/ 122181 w 197732"/>
                <a:gd name="connsiteY1" fmla="*/ 123072 h 1489075"/>
                <a:gd name="connsiteX2" fmla="*/ 134303 w 197732"/>
                <a:gd name="connsiteY2" fmla="*/ 1489075 h 1489075"/>
                <a:gd name="connsiteX3" fmla="*/ 0 w 197732"/>
                <a:gd name="connsiteY3" fmla="*/ 1489075 h 1489075"/>
                <a:gd name="connsiteX4" fmla="*/ 0 w 197732"/>
                <a:gd name="connsiteY4" fmla="*/ 44768 h 1489075"/>
                <a:gd name="connsiteX0" fmla="*/ 167468 w 197732"/>
                <a:gd name="connsiteY0" fmla="*/ 78352 h 1489075"/>
                <a:gd name="connsiteX1" fmla="*/ 188666 w 197732"/>
                <a:gd name="connsiteY1" fmla="*/ 57151 h 1489075"/>
                <a:gd name="connsiteX2" fmla="*/ 179070 w 197732"/>
                <a:gd name="connsiteY2" fmla="*/ 1444308 h 1489075"/>
                <a:gd name="connsiteX3" fmla="*/ 134303 w 197732"/>
                <a:gd name="connsiteY3" fmla="*/ 1489075 h 1489075"/>
                <a:gd name="connsiteX4" fmla="*/ 126924 w 197732"/>
                <a:gd name="connsiteY4" fmla="*/ 123020 h 1489075"/>
                <a:gd name="connsiteX5" fmla="*/ 167468 w 197732"/>
                <a:gd name="connsiteY5" fmla="*/ 78352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97732 w 197732"/>
                <a:gd name="connsiteY2" fmla="*/ 86558 h 1489075"/>
                <a:gd name="connsiteX3" fmla="*/ 177653 w 197732"/>
                <a:gd name="connsiteY3" fmla="*/ 71417 h 1489075"/>
                <a:gd name="connsiteX4" fmla="*/ 0 w 197732"/>
                <a:gd name="connsiteY4" fmla="*/ 44768 h 1489075"/>
                <a:gd name="connsiteX0" fmla="*/ 0 w 197732"/>
                <a:gd name="connsiteY0" fmla="*/ 44768 h 1489075"/>
                <a:gd name="connsiteX1" fmla="*/ 44768 w 197732"/>
                <a:gd name="connsiteY1" fmla="*/ 0 h 1489075"/>
                <a:gd name="connsiteX2" fmla="*/ 181082 w 197732"/>
                <a:gd name="connsiteY2" fmla="*/ 69817 h 1489075"/>
                <a:gd name="connsiteX3" fmla="*/ 179070 w 197732"/>
                <a:gd name="connsiteY3" fmla="*/ 1444308 h 1489075"/>
                <a:gd name="connsiteX4" fmla="*/ 134303 w 197732"/>
                <a:gd name="connsiteY4" fmla="*/ 1489075 h 1489075"/>
                <a:gd name="connsiteX5" fmla="*/ 0 w 197732"/>
                <a:gd name="connsiteY5" fmla="*/ 1489075 h 1489075"/>
                <a:gd name="connsiteX6" fmla="*/ 0 w 197732"/>
                <a:gd name="connsiteY6" fmla="*/ 44768 h 1489075"/>
                <a:gd name="connsiteX7" fmla="*/ 0 w 197732"/>
                <a:gd name="connsiteY7" fmla="*/ 44768 h 1489075"/>
                <a:gd name="connsiteX8" fmla="*/ 128025 w 197732"/>
                <a:gd name="connsiteY8" fmla="*/ 122211 h 1489075"/>
                <a:gd name="connsiteX9" fmla="*/ 175239 w 197732"/>
                <a:gd name="connsiteY9" fmla="*/ 70677 h 1489075"/>
                <a:gd name="connsiteX10" fmla="*/ 118793 w 197732"/>
                <a:gd name="connsiteY10" fmla="*/ 126418 h 1489075"/>
                <a:gd name="connsiteX11" fmla="*/ 134303 w 197732"/>
                <a:gd name="connsiteY11" fmla="*/ 1489075 h 1489075"/>
                <a:gd name="connsiteX0" fmla="*/ 0 w 188666"/>
                <a:gd name="connsiteY0" fmla="*/ 44768 h 1489075"/>
                <a:gd name="connsiteX1" fmla="*/ 122181 w 188666"/>
                <a:gd name="connsiteY1" fmla="*/ 123072 h 1489075"/>
                <a:gd name="connsiteX2" fmla="*/ 134303 w 188666"/>
                <a:gd name="connsiteY2" fmla="*/ 1489075 h 1489075"/>
                <a:gd name="connsiteX3" fmla="*/ 0 w 188666"/>
                <a:gd name="connsiteY3" fmla="*/ 1489075 h 1489075"/>
                <a:gd name="connsiteX4" fmla="*/ 0 w 188666"/>
                <a:gd name="connsiteY4" fmla="*/ 44768 h 1489075"/>
                <a:gd name="connsiteX0" fmla="*/ 167468 w 188666"/>
                <a:gd name="connsiteY0" fmla="*/ 78352 h 1489075"/>
                <a:gd name="connsiteX1" fmla="*/ 188666 w 188666"/>
                <a:gd name="connsiteY1" fmla="*/ 57151 h 1489075"/>
                <a:gd name="connsiteX2" fmla="*/ 179070 w 188666"/>
                <a:gd name="connsiteY2" fmla="*/ 1444308 h 1489075"/>
                <a:gd name="connsiteX3" fmla="*/ 134303 w 188666"/>
                <a:gd name="connsiteY3" fmla="*/ 1489075 h 1489075"/>
                <a:gd name="connsiteX4" fmla="*/ 126924 w 188666"/>
                <a:gd name="connsiteY4" fmla="*/ 123020 h 1489075"/>
                <a:gd name="connsiteX5" fmla="*/ 167468 w 188666"/>
                <a:gd name="connsiteY5" fmla="*/ 78352 h 1489075"/>
                <a:gd name="connsiteX0" fmla="*/ 0 w 188666"/>
                <a:gd name="connsiteY0" fmla="*/ 44768 h 1489075"/>
                <a:gd name="connsiteX1" fmla="*/ 44768 w 188666"/>
                <a:gd name="connsiteY1" fmla="*/ 0 h 1489075"/>
                <a:gd name="connsiteX2" fmla="*/ 177599 w 188666"/>
                <a:gd name="connsiteY2" fmla="*/ 72974 h 1489075"/>
                <a:gd name="connsiteX3" fmla="*/ 177653 w 188666"/>
                <a:gd name="connsiteY3" fmla="*/ 71417 h 1489075"/>
                <a:gd name="connsiteX4" fmla="*/ 0 w 188666"/>
                <a:gd name="connsiteY4" fmla="*/ 44768 h 1489075"/>
                <a:gd name="connsiteX0" fmla="*/ 0 w 188666"/>
                <a:gd name="connsiteY0" fmla="*/ 44768 h 1489075"/>
                <a:gd name="connsiteX1" fmla="*/ 44768 w 188666"/>
                <a:gd name="connsiteY1" fmla="*/ 0 h 1489075"/>
                <a:gd name="connsiteX2" fmla="*/ 181082 w 188666"/>
                <a:gd name="connsiteY2" fmla="*/ 69817 h 1489075"/>
                <a:gd name="connsiteX3" fmla="*/ 179070 w 188666"/>
                <a:gd name="connsiteY3" fmla="*/ 1444308 h 1489075"/>
                <a:gd name="connsiteX4" fmla="*/ 134303 w 188666"/>
                <a:gd name="connsiteY4" fmla="*/ 1489075 h 1489075"/>
                <a:gd name="connsiteX5" fmla="*/ 0 w 188666"/>
                <a:gd name="connsiteY5" fmla="*/ 1489075 h 1489075"/>
                <a:gd name="connsiteX6" fmla="*/ 0 w 188666"/>
                <a:gd name="connsiteY6" fmla="*/ 44768 h 1489075"/>
                <a:gd name="connsiteX7" fmla="*/ 0 w 188666"/>
                <a:gd name="connsiteY7" fmla="*/ 44768 h 1489075"/>
                <a:gd name="connsiteX8" fmla="*/ 128025 w 188666"/>
                <a:gd name="connsiteY8" fmla="*/ 122211 h 1489075"/>
                <a:gd name="connsiteX9" fmla="*/ 175239 w 188666"/>
                <a:gd name="connsiteY9" fmla="*/ 70677 h 1489075"/>
                <a:gd name="connsiteX10" fmla="*/ 118793 w 188666"/>
                <a:gd name="connsiteY10" fmla="*/ 126418 h 1489075"/>
                <a:gd name="connsiteX11" fmla="*/ 134303 w 188666"/>
                <a:gd name="connsiteY11" fmla="*/ 1489075 h 1489075"/>
                <a:gd name="connsiteX0" fmla="*/ 0 w 181082"/>
                <a:gd name="connsiteY0" fmla="*/ 44768 h 1489075"/>
                <a:gd name="connsiteX1" fmla="*/ 122181 w 181082"/>
                <a:gd name="connsiteY1" fmla="*/ 123072 h 1489075"/>
                <a:gd name="connsiteX2" fmla="*/ 134303 w 181082"/>
                <a:gd name="connsiteY2" fmla="*/ 1489075 h 1489075"/>
                <a:gd name="connsiteX3" fmla="*/ 0 w 181082"/>
                <a:gd name="connsiteY3" fmla="*/ 1489075 h 1489075"/>
                <a:gd name="connsiteX4" fmla="*/ 0 w 181082"/>
                <a:gd name="connsiteY4" fmla="*/ 44768 h 1489075"/>
                <a:gd name="connsiteX0" fmla="*/ 167468 w 181082"/>
                <a:gd name="connsiteY0" fmla="*/ 78352 h 1489075"/>
                <a:gd name="connsiteX1" fmla="*/ 174274 w 181082"/>
                <a:gd name="connsiteY1" fmla="*/ 76399 h 1489075"/>
                <a:gd name="connsiteX2" fmla="*/ 179070 w 181082"/>
                <a:gd name="connsiteY2" fmla="*/ 1444308 h 1489075"/>
                <a:gd name="connsiteX3" fmla="*/ 134303 w 181082"/>
                <a:gd name="connsiteY3" fmla="*/ 1489075 h 1489075"/>
                <a:gd name="connsiteX4" fmla="*/ 126924 w 181082"/>
                <a:gd name="connsiteY4" fmla="*/ 123020 h 1489075"/>
                <a:gd name="connsiteX5" fmla="*/ 167468 w 181082"/>
                <a:gd name="connsiteY5" fmla="*/ 78352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77599 w 181082"/>
                <a:gd name="connsiteY2" fmla="*/ 72974 h 1489075"/>
                <a:gd name="connsiteX3" fmla="*/ 177653 w 181082"/>
                <a:gd name="connsiteY3" fmla="*/ 71417 h 1489075"/>
                <a:gd name="connsiteX4" fmla="*/ 0 w 181082"/>
                <a:gd name="connsiteY4" fmla="*/ 44768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81082 w 181082"/>
                <a:gd name="connsiteY2" fmla="*/ 69817 h 1489075"/>
                <a:gd name="connsiteX3" fmla="*/ 179070 w 181082"/>
                <a:gd name="connsiteY3" fmla="*/ 1444308 h 1489075"/>
                <a:gd name="connsiteX4" fmla="*/ 134303 w 181082"/>
                <a:gd name="connsiteY4" fmla="*/ 1489075 h 1489075"/>
                <a:gd name="connsiteX5" fmla="*/ 0 w 181082"/>
                <a:gd name="connsiteY5" fmla="*/ 1489075 h 1489075"/>
                <a:gd name="connsiteX6" fmla="*/ 0 w 181082"/>
                <a:gd name="connsiteY6" fmla="*/ 44768 h 1489075"/>
                <a:gd name="connsiteX7" fmla="*/ 0 w 181082"/>
                <a:gd name="connsiteY7" fmla="*/ 44768 h 1489075"/>
                <a:gd name="connsiteX8" fmla="*/ 128025 w 181082"/>
                <a:gd name="connsiteY8" fmla="*/ 122211 h 1489075"/>
                <a:gd name="connsiteX9" fmla="*/ 175239 w 181082"/>
                <a:gd name="connsiteY9" fmla="*/ 70677 h 1489075"/>
                <a:gd name="connsiteX10" fmla="*/ 118793 w 181082"/>
                <a:gd name="connsiteY10" fmla="*/ 126418 h 1489075"/>
                <a:gd name="connsiteX11" fmla="*/ 134303 w 181082"/>
                <a:gd name="connsiteY11" fmla="*/ 1489075 h 1489075"/>
                <a:gd name="connsiteX0" fmla="*/ 0 w 181082"/>
                <a:gd name="connsiteY0" fmla="*/ 44768 h 1489075"/>
                <a:gd name="connsiteX1" fmla="*/ 122181 w 181082"/>
                <a:gd name="connsiteY1" fmla="*/ 123072 h 1489075"/>
                <a:gd name="connsiteX2" fmla="*/ 134303 w 181082"/>
                <a:gd name="connsiteY2" fmla="*/ 1489075 h 1489075"/>
                <a:gd name="connsiteX3" fmla="*/ 0 w 181082"/>
                <a:gd name="connsiteY3" fmla="*/ 1489075 h 1489075"/>
                <a:gd name="connsiteX4" fmla="*/ 0 w 181082"/>
                <a:gd name="connsiteY4" fmla="*/ 44768 h 1489075"/>
                <a:gd name="connsiteX0" fmla="*/ 167468 w 181082"/>
                <a:gd name="connsiteY0" fmla="*/ 78352 h 1489075"/>
                <a:gd name="connsiteX1" fmla="*/ 174274 w 181082"/>
                <a:gd name="connsiteY1" fmla="*/ 76399 h 1489075"/>
                <a:gd name="connsiteX2" fmla="*/ 179070 w 181082"/>
                <a:gd name="connsiteY2" fmla="*/ 1444308 h 1489075"/>
                <a:gd name="connsiteX3" fmla="*/ 134303 w 181082"/>
                <a:gd name="connsiteY3" fmla="*/ 1489075 h 1489075"/>
                <a:gd name="connsiteX4" fmla="*/ 126924 w 181082"/>
                <a:gd name="connsiteY4" fmla="*/ 123020 h 1489075"/>
                <a:gd name="connsiteX5" fmla="*/ 167468 w 181082"/>
                <a:gd name="connsiteY5" fmla="*/ 78352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77599 w 181082"/>
                <a:gd name="connsiteY2" fmla="*/ 72974 h 1489075"/>
                <a:gd name="connsiteX3" fmla="*/ 177653 w 181082"/>
                <a:gd name="connsiteY3" fmla="*/ 71417 h 1489075"/>
                <a:gd name="connsiteX4" fmla="*/ 0 w 181082"/>
                <a:gd name="connsiteY4" fmla="*/ 44768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81082 w 181082"/>
                <a:gd name="connsiteY2" fmla="*/ 69817 h 1489075"/>
                <a:gd name="connsiteX3" fmla="*/ 179070 w 181082"/>
                <a:gd name="connsiteY3" fmla="*/ 1444308 h 1489075"/>
                <a:gd name="connsiteX4" fmla="*/ 134303 w 181082"/>
                <a:gd name="connsiteY4" fmla="*/ 1489075 h 1489075"/>
                <a:gd name="connsiteX5" fmla="*/ 4026 w 181082"/>
                <a:gd name="connsiteY5" fmla="*/ 1384702 h 1489075"/>
                <a:gd name="connsiteX6" fmla="*/ 0 w 181082"/>
                <a:gd name="connsiteY6" fmla="*/ 44768 h 1489075"/>
                <a:gd name="connsiteX7" fmla="*/ 0 w 181082"/>
                <a:gd name="connsiteY7" fmla="*/ 44768 h 1489075"/>
                <a:gd name="connsiteX8" fmla="*/ 128025 w 181082"/>
                <a:gd name="connsiteY8" fmla="*/ 122211 h 1489075"/>
                <a:gd name="connsiteX9" fmla="*/ 175239 w 181082"/>
                <a:gd name="connsiteY9" fmla="*/ 70677 h 1489075"/>
                <a:gd name="connsiteX10" fmla="*/ 118793 w 181082"/>
                <a:gd name="connsiteY10" fmla="*/ 126418 h 1489075"/>
                <a:gd name="connsiteX11" fmla="*/ 134303 w 181082"/>
                <a:gd name="connsiteY11" fmla="*/ 1489075 h 1489075"/>
                <a:gd name="connsiteX0" fmla="*/ 0 w 181082"/>
                <a:gd name="connsiteY0" fmla="*/ 44768 h 1489075"/>
                <a:gd name="connsiteX1" fmla="*/ 122181 w 181082"/>
                <a:gd name="connsiteY1" fmla="*/ 123072 h 1489075"/>
                <a:gd name="connsiteX2" fmla="*/ 134303 w 181082"/>
                <a:gd name="connsiteY2" fmla="*/ 1489075 h 1489075"/>
                <a:gd name="connsiteX3" fmla="*/ 4005 w 181082"/>
                <a:gd name="connsiteY3" fmla="*/ 1388070 h 1489075"/>
                <a:gd name="connsiteX4" fmla="*/ 0 w 181082"/>
                <a:gd name="connsiteY4" fmla="*/ 44768 h 1489075"/>
                <a:gd name="connsiteX0" fmla="*/ 167468 w 181082"/>
                <a:gd name="connsiteY0" fmla="*/ 78352 h 1489075"/>
                <a:gd name="connsiteX1" fmla="*/ 174274 w 181082"/>
                <a:gd name="connsiteY1" fmla="*/ 76399 h 1489075"/>
                <a:gd name="connsiteX2" fmla="*/ 179070 w 181082"/>
                <a:gd name="connsiteY2" fmla="*/ 1444308 h 1489075"/>
                <a:gd name="connsiteX3" fmla="*/ 134303 w 181082"/>
                <a:gd name="connsiteY3" fmla="*/ 1489075 h 1489075"/>
                <a:gd name="connsiteX4" fmla="*/ 126924 w 181082"/>
                <a:gd name="connsiteY4" fmla="*/ 123020 h 1489075"/>
                <a:gd name="connsiteX5" fmla="*/ 167468 w 181082"/>
                <a:gd name="connsiteY5" fmla="*/ 78352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77599 w 181082"/>
                <a:gd name="connsiteY2" fmla="*/ 72974 h 1489075"/>
                <a:gd name="connsiteX3" fmla="*/ 177653 w 181082"/>
                <a:gd name="connsiteY3" fmla="*/ 71417 h 1489075"/>
                <a:gd name="connsiteX4" fmla="*/ 0 w 181082"/>
                <a:gd name="connsiteY4" fmla="*/ 44768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81082 w 181082"/>
                <a:gd name="connsiteY2" fmla="*/ 69817 h 1489075"/>
                <a:gd name="connsiteX3" fmla="*/ 179070 w 181082"/>
                <a:gd name="connsiteY3" fmla="*/ 1444308 h 1489075"/>
                <a:gd name="connsiteX4" fmla="*/ 134303 w 181082"/>
                <a:gd name="connsiteY4" fmla="*/ 1489075 h 1489075"/>
                <a:gd name="connsiteX5" fmla="*/ 4026 w 181082"/>
                <a:gd name="connsiteY5" fmla="*/ 1384702 h 1489075"/>
                <a:gd name="connsiteX6" fmla="*/ 0 w 181082"/>
                <a:gd name="connsiteY6" fmla="*/ 44768 h 1489075"/>
                <a:gd name="connsiteX7" fmla="*/ 0 w 181082"/>
                <a:gd name="connsiteY7" fmla="*/ 44768 h 1489075"/>
                <a:gd name="connsiteX8" fmla="*/ 128025 w 181082"/>
                <a:gd name="connsiteY8" fmla="*/ 122211 h 1489075"/>
                <a:gd name="connsiteX9" fmla="*/ 175239 w 181082"/>
                <a:gd name="connsiteY9" fmla="*/ 70677 h 1489075"/>
                <a:gd name="connsiteX10" fmla="*/ 118793 w 181082"/>
                <a:gd name="connsiteY10" fmla="*/ 126418 h 1489075"/>
                <a:gd name="connsiteX11" fmla="*/ 134303 w 181082"/>
                <a:gd name="connsiteY11" fmla="*/ 1489075 h 1489075"/>
                <a:gd name="connsiteX0" fmla="*/ 0 w 181082"/>
                <a:gd name="connsiteY0" fmla="*/ 44768 h 1489075"/>
                <a:gd name="connsiteX1" fmla="*/ 122181 w 181082"/>
                <a:gd name="connsiteY1" fmla="*/ 123072 h 1489075"/>
                <a:gd name="connsiteX2" fmla="*/ 134303 w 181082"/>
                <a:gd name="connsiteY2" fmla="*/ 1489075 h 1489075"/>
                <a:gd name="connsiteX3" fmla="*/ 4005 w 181082"/>
                <a:gd name="connsiteY3" fmla="*/ 1388070 h 1489075"/>
                <a:gd name="connsiteX4" fmla="*/ 0 w 181082"/>
                <a:gd name="connsiteY4" fmla="*/ 44768 h 1489075"/>
                <a:gd name="connsiteX0" fmla="*/ 167468 w 181082"/>
                <a:gd name="connsiteY0" fmla="*/ 78352 h 1489075"/>
                <a:gd name="connsiteX1" fmla="*/ 174274 w 181082"/>
                <a:gd name="connsiteY1" fmla="*/ 76399 h 1489075"/>
                <a:gd name="connsiteX2" fmla="*/ 179070 w 181082"/>
                <a:gd name="connsiteY2" fmla="*/ 1444308 h 1489075"/>
                <a:gd name="connsiteX3" fmla="*/ 134303 w 181082"/>
                <a:gd name="connsiteY3" fmla="*/ 1489075 h 1489075"/>
                <a:gd name="connsiteX4" fmla="*/ 126924 w 181082"/>
                <a:gd name="connsiteY4" fmla="*/ 123020 h 1489075"/>
                <a:gd name="connsiteX5" fmla="*/ 167468 w 181082"/>
                <a:gd name="connsiteY5" fmla="*/ 78352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77599 w 181082"/>
                <a:gd name="connsiteY2" fmla="*/ 72974 h 1489075"/>
                <a:gd name="connsiteX3" fmla="*/ 177653 w 181082"/>
                <a:gd name="connsiteY3" fmla="*/ 71417 h 1489075"/>
                <a:gd name="connsiteX4" fmla="*/ 0 w 181082"/>
                <a:gd name="connsiteY4" fmla="*/ 44768 h 1489075"/>
                <a:gd name="connsiteX0" fmla="*/ 0 w 181082"/>
                <a:gd name="connsiteY0" fmla="*/ 44768 h 1489075"/>
                <a:gd name="connsiteX1" fmla="*/ 44768 w 181082"/>
                <a:gd name="connsiteY1" fmla="*/ 0 h 1489075"/>
                <a:gd name="connsiteX2" fmla="*/ 181082 w 181082"/>
                <a:gd name="connsiteY2" fmla="*/ 69817 h 1489075"/>
                <a:gd name="connsiteX3" fmla="*/ 179070 w 181082"/>
                <a:gd name="connsiteY3" fmla="*/ 1444308 h 1489075"/>
                <a:gd name="connsiteX4" fmla="*/ 134303 w 181082"/>
                <a:gd name="connsiteY4" fmla="*/ 1489075 h 1489075"/>
                <a:gd name="connsiteX5" fmla="*/ 4026 w 181082"/>
                <a:gd name="connsiteY5" fmla="*/ 1384702 h 1489075"/>
                <a:gd name="connsiteX6" fmla="*/ 0 w 181082"/>
                <a:gd name="connsiteY6" fmla="*/ 44768 h 1489075"/>
                <a:gd name="connsiteX7" fmla="*/ 0 w 181082"/>
                <a:gd name="connsiteY7" fmla="*/ 44768 h 1489075"/>
                <a:gd name="connsiteX8" fmla="*/ 128025 w 181082"/>
                <a:gd name="connsiteY8" fmla="*/ 122211 h 1489075"/>
                <a:gd name="connsiteX9" fmla="*/ 170503 w 181082"/>
                <a:gd name="connsiteY9" fmla="*/ 81272 h 1489075"/>
                <a:gd name="connsiteX10" fmla="*/ 118793 w 181082"/>
                <a:gd name="connsiteY10" fmla="*/ 126418 h 1489075"/>
                <a:gd name="connsiteX11" fmla="*/ 134303 w 181082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6924 w 179651"/>
                <a:gd name="connsiteY4" fmla="*/ 123020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2976 w 179651"/>
                <a:gd name="connsiteY2" fmla="*/ 80871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8025 w 179651"/>
                <a:gd name="connsiteY8" fmla="*/ 122211 h 1489075"/>
                <a:gd name="connsiteX9" fmla="*/ 170503 w 179651"/>
                <a:gd name="connsiteY9" fmla="*/ 81272 h 1489075"/>
                <a:gd name="connsiteX10" fmla="*/ 118793 w 179651"/>
                <a:gd name="connsiteY10" fmla="*/ 12641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6924 w 179651"/>
                <a:gd name="connsiteY4" fmla="*/ 123020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2976 w 179651"/>
                <a:gd name="connsiteY2" fmla="*/ 80871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8025 w 179651"/>
                <a:gd name="connsiteY8" fmla="*/ 122211 h 1489075"/>
                <a:gd name="connsiteX9" fmla="*/ 170503 w 179651"/>
                <a:gd name="connsiteY9" fmla="*/ 81272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6924 w 179651"/>
                <a:gd name="connsiteY4" fmla="*/ 123020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2976 w 179651"/>
                <a:gd name="connsiteY2" fmla="*/ 80871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70503 w 179651"/>
                <a:gd name="connsiteY9" fmla="*/ 81272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6924 w 179651"/>
                <a:gd name="connsiteY4" fmla="*/ 123020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2976 w 179651"/>
                <a:gd name="connsiteY2" fmla="*/ 80871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6924 w 179651"/>
                <a:gd name="connsiteY4" fmla="*/ 123020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81 w 179651"/>
                <a:gd name="connsiteY1" fmla="*/ 123072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1606 w 179651"/>
                <a:gd name="connsiteY4" fmla="*/ 155828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11 w 179651"/>
                <a:gd name="connsiteY1" fmla="*/ 155328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1606 w 179651"/>
                <a:gd name="connsiteY4" fmla="*/ 155828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77653 w 179651"/>
                <a:gd name="connsiteY3" fmla="*/ 71417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11 w 179651"/>
                <a:gd name="connsiteY1" fmla="*/ 155328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1606 w 179651"/>
                <a:gd name="connsiteY4" fmla="*/ 155828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77599 w 179651"/>
                <a:gd name="connsiteY2" fmla="*/ 72974 h 1489075"/>
                <a:gd name="connsiteX3" fmla="*/ 165260 w 179651"/>
                <a:gd name="connsiteY3" fmla="*/ 112676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651"/>
                <a:gd name="connsiteY0" fmla="*/ 44768 h 1489075"/>
                <a:gd name="connsiteX1" fmla="*/ 122111 w 179651"/>
                <a:gd name="connsiteY1" fmla="*/ 155328 h 1489075"/>
                <a:gd name="connsiteX2" fmla="*/ 134303 w 179651"/>
                <a:gd name="connsiteY2" fmla="*/ 1489075 h 1489075"/>
                <a:gd name="connsiteX3" fmla="*/ 4005 w 179651"/>
                <a:gd name="connsiteY3" fmla="*/ 1388070 h 1489075"/>
                <a:gd name="connsiteX4" fmla="*/ 0 w 179651"/>
                <a:gd name="connsiteY4" fmla="*/ 44768 h 1489075"/>
                <a:gd name="connsiteX0" fmla="*/ 167468 w 179651"/>
                <a:gd name="connsiteY0" fmla="*/ 78352 h 1489075"/>
                <a:gd name="connsiteX1" fmla="*/ 174274 w 179651"/>
                <a:gd name="connsiteY1" fmla="*/ 76399 h 1489075"/>
                <a:gd name="connsiteX2" fmla="*/ 179070 w 179651"/>
                <a:gd name="connsiteY2" fmla="*/ 1444308 h 1489075"/>
                <a:gd name="connsiteX3" fmla="*/ 134303 w 179651"/>
                <a:gd name="connsiteY3" fmla="*/ 1489075 h 1489075"/>
                <a:gd name="connsiteX4" fmla="*/ 121606 w 179651"/>
                <a:gd name="connsiteY4" fmla="*/ 155828 h 1489075"/>
                <a:gd name="connsiteX5" fmla="*/ 167468 w 179651"/>
                <a:gd name="connsiteY5" fmla="*/ 78352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65260 w 179651"/>
                <a:gd name="connsiteY3" fmla="*/ 112676 h 1489075"/>
                <a:gd name="connsiteX4" fmla="*/ 0 w 179651"/>
                <a:gd name="connsiteY4" fmla="*/ 44768 h 1489075"/>
                <a:gd name="connsiteX0" fmla="*/ 0 w 179651"/>
                <a:gd name="connsiteY0" fmla="*/ 44768 h 1489075"/>
                <a:gd name="connsiteX1" fmla="*/ 44768 w 179651"/>
                <a:gd name="connsiteY1" fmla="*/ 0 h 1489075"/>
                <a:gd name="connsiteX2" fmla="*/ 165260 w 179651"/>
                <a:gd name="connsiteY2" fmla="*/ 112676 h 1489075"/>
                <a:gd name="connsiteX3" fmla="*/ 179070 w 179651"/>
                <a:gd name="connsiteY3" fmla="*/ 1444308 h 1489075"/>
                <a:gd name="connsiteX4" fmla="*/ 134303 w 179651"/>
                <a:gd name="connsiteY4" fmla="*/ 1489075 h 1489075"/>
                <a:gd name="connsiteX5" fmla="*/ 4026 w 179651"/>
                <a:gd name="connsiteY5" fmla="*/ 1384702 h 1489075"/>
                <a:gd name="connsiteX6" fmla="*/ 0 w 179651"/>
                <a:gd name="connsiteY6" fmla="*/ 44768 h 1489075"/>
                <a:gd name="connsiteX7" fmla="*/ 0 w 179651"/>
                <a:gd name="connsiteY7" fmla="*/ 44768 h 1489075"/>
                <a:gd name="connsiteX8" fmla="*/ 122111 w 179651"/>
                <a:gd name="connsiteY8" fmla="*/ 155328 h 1489075"/>
                <a:gd name="connsiteX9" fmla="*/ 165260 w 179651"/>
                <a:gd name="connsiteY9" fmla="*/ 112676 h 1489075"/>
                <a:gd name="connsiteX10" fmla="*/ 121606 w 179651"/>
                <a:gd name="connsiteY10" fmla="*/ 155828 h 1489075"/>
                <a:gd name="connsiteX11" fmla="*/ 134303 w 179651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4005 w 179414"/>
                <a:gd name="connsiteY3" fmla="*/ 1388070 h 1489075"/>
                <a:gd name="connsiteX4" fmla="*/ 0 w 179414"/>
                <a:gd name="connsiteY4" fmla="*/ 44768 h 1489075"/>
                <a:gd name="connsiteX0" fmla="*/ 167468 w 179414"/>
                <a:gd name="connsiteY0" fmla="*/ 78352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7468 w 179414"/>
                <a:gd name="connsiteY5" fmla="*/ 78352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4026 w 179414"/>
                <a:gd name="connsiteY5" fmla="*/ 1384702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4005 w 179414"/>
                <a:gd name="connsiteY3" fmla="*/ 1388070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4026 w 179414"/>
                <a:gd name="connsiteY5" fmla="*/ 1384702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4005 w 179414"/>
                <a:gd name="connsiteY3" fmla="*/ 1388070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13790 w 179414"/>
                <a:gd name="connsiteY5" fmla="*/ 1358164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13790 w 179414"/>
                <a:gd name="connsiteY3" fmla="*/ 1358164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13790 w 179414"/>
                <a:gd name="connsiteY5" fmla="*/ 1358164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13790 w 179414"/>
                <a:gd name="connsiteY3" fmla="*/ 1358164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3756 w 179414"/>
                <a:gd name="connsiteY5" fmla="*/ 1368083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13790 w 179414"/>
                <a:gd name="connsiteY3" fmla="*/ 1358164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3756 w 179414"/>
                <a:gd name="connsiteY5" fmla="*/ 1368083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  <a:gd name="connsiteX0" fmla="*/ 0 w 179414"/>
                <a:gd name="connsiteY0" fmla="*/ 44768 h 1489075"/>
                <a:gd name="connsiteX1" fmla="*/ 122111 w 179414"/>
                <a:gd name="connsiteY1" fmla="*/ 155328 h 1489075"/>
                <a:gd name="connsiteX2" fmla="*/ 134303 w 179414"/>
                <a:gd name="connsiteY2" fmla="*/ 1489075 h 1489075"/>
                <a:gd name="connsiteX3" fmla="*/ 3756 w 179414"/>
                <a:gd name="connsiteY3" fmla="*/ 1368083 h 1489075"/>
                <a:gd name="connsiteX4" fmla="*/ 0 w 179414"/>
                <a:gd name="connsiteY4" fmla="*/ 44768 h 1489075"/>
                <a:gd name="connsiteX0" fmla="*/ 165260 w 179414"/>
                <a:gd name="connsiteY0" fmla="*/ 112677 h 1489075"/>
                <a:gd name="connsiteX1" fmla="*/ 165260 w 179414"/>
                <a:gd name="connsiteY1" fmla="*/ 112676 h 1489075"/>
                <a:gd name="connsiteX2" fmla="*/ 179070 w 179414"/>
                <a:gd name="connsiteY2" fmla="*/ 1444308 h 1489075"/>
                <a:gd name="connsiteX3" fmla="*/ 134303 w 179414"/>
                <a:gd name="connsiteY3" fmla="*/ 1489075 h 1489075"/>
                <a:gd name="connsiteX4" fmla="*/ 121606 w 179414"/>
                <a:gd name="connsiteY4" fmla="*/ 155828 h 1489075"/>
                <a:gd name="connsiteX5" fmla="*/ 165260 w 179414"/>
                <a:gd name="connsiteY5" fmla="*/ 112677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65260 w 179414"/>
                <a:gd name="connsiteY3" fmla="*/ 112676 h 1489075"/>
                <a:gd name="connsiteX4" fmla="*/ 0 w 179414"/>
                <a:gd name="connsiteY4" fmla="*/ 44768 h 1489075"/>
                <a:gd name="connsiteX0" fmla="*/ 0 w 179414"/>
                <a:gd name="connsiteY0" fmla="*/ 44768 h 1489075"/>
                <a:gd name="connsiteX1" fmla="*/ 44768 w 179414"/>
                <a:gd name="connsiteY1" fmla="*/ 0 h 1489075"/>
                <a:gd name="connsiteX2" fmla="*/ 165260 w 179414"/>
                <a:gd name="connsiteY2" fmla="*/ 112676 h 1489075"/>
                <a:gd name="connsiteX3" fmla="*/ 179070 w 179414"/>
                <a:gd name="connsiteY3" fmla="*/ 1444308 h 1489075"/>
                <a:gd name="connsiteX4" fmla="*/ 134303 w 179414"/>
                <a:gd name="connsiteY4" fmla="*/ 1489075 h 1489075"/>
                <a:gd name="connsiteX5" fmla="*/ 3756 w 179414"/>
                <a:gd name="connsiteY5" fmla="*/ 1368083 h 1489075"/>
                <a:gd name="connsiteX6" fmla="*/ 0 w 179414"/>
                <a:gd name="connsiteY6" fmla="*/ 44768 h 1489075"/>
                <a:gd name="connsiteX7" fmla="*/ 0 w 179414"/>
                <a:gd name="connsiteY7" fmla="*/ 44768 h 1489075"/>
                <a:gd name="connsiteX8" fmla="*/ 122111 w 179414"/>
                <a:gd name="connsiteY8" fmla="*/ 155328 h 1489075"/>
                <a:gd name="connsiteX9" fmla="*/ 165260 w 179414"/>
                <a:gd name="connsiteY9" fmla="*/ 112676 h 1489075"/>
                <a:gd name="connsiteX10" fmla="*/ 121606 w 179414"/>
                <a:gd name="connsiteY10" fmla="*/ 155828 h 1489075"/>
                <a:gd name="connsiteX11" fmla="*/ 134303 w 179414"/>
                <a:gd name="connsiteY11" fmla="*/ 1489075 h 148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414" h="1489075" stroke="0" extrusionOk="0">
                  <a:moveTo>
                    <a:pt x="0" y="44768"/>
                  </a:moveTo>
                  <a:lnTo>
                    <a:pt x="122111" y="155328"/>
                  </a:lnTo>
                  <a:lnTo>
                    <a:pt x="134303" y="1489075"/>
                  </a:lnTo>
                  <a:lnTo>
                    <a:pt x="3756" y="1368083"/>
                  </a:lnTo>
                  <a:lnTo>
                    <a:pt x="0" y="44768"/>
                  </a:lnTo>
                  <a:close/>
                </a:path>
                <a:path w="179414" h="1489075" fill="darkenLess" stroke="0" extrusionOk="0">
                  <a:moveTo>
                    <a:pt x="165260" y="112677"/>
                  </a:moveTo>
                  <a:lnTo>
                    <a:pt x="165260" y="112676"/>
                  </a:lnTo>
                  <a:cubicBezTo>
                    <a:pt x="162061" y="575062"/>
                    <a:pt x="182269" y="981922"/>
                    <a:pt x="179070" y="1444308"/>
                  </a:cubicBezTo>
                  <a:lnTo>
                    <a:pt x="134303" y="1489075"/>
                  </a:lnTo>
                  <a:cubicBezTo>
                    <a:pt x="131843" y="1033723"/>
                    <a:pt x="124066" y="611180"/>
                    <a:pt x="121606" y="155828"/>
                  </a:cubicBezTo>
                  <a:lnTo>
                    <a:pt x="165260" y="112677"/>
                  </a:lnTo>
                  <a:close/>
                </a:path>
                <a:path w="179414" h="1489075" fill="lightenLess" stroke="0" extrusionOk="0">
                  <a:moveTo>
                    <a:pt x="0" y="44768"/>
                  </a:moveTo>
                  <a:lnTo>
                    <a:pt x="44768" y="0"/>
                  </a:lnTo>
                  <a:lnTo>
                    <a:pt x="165260" y="112676"/>
                  </a:lnTo>
                  <a:lnTo>
                    <a:pt x="165260" y="112676"/>
                  </a:lnTo>
                  <a:lnTo>
                    <a:pt x="0" y="44768"/>
                  </a:lnTo>
                  <a:close/>
                </a:path>
                <a:path w="179414" h="1489075" fill="none" extrusionOk="0">
                  <a:moveTo>
                    <a:pt x="0" y="44768"/>
                  </a:moveTo>
                  <a:lnTo>
                    <a:pt x="44768" y="0"/>
                  </a:lnTo>
                  <a:lnTo>
                    <a:pt x="165260" y="112676"/>
                  </a:lnTo>
                  <a:cubicBezTo>
                    <a:pt x="164589" y="570840"/>
                    <a:pt x="179741" y="986144"/>
                    <a:pt x="179070" y="1444308"/>
                  </a:cubicBezTo>
                  <a:lnTo>
                    <a:pt x="134303" y="1489075"/>
                  </a:lnTo>
                  <a:lnTo>
                    <a:pt x="3756" y="1368083"/>
                  </a:lnTo>
                  <a:lnTo>
                    <a:pt x="0" y="44768"/>
                  </a:lnTo>
                  <a:close/>
                  <a:moveTo>
                    <a:pt x="0" y="44768"/>
                  </a:moveTo>
                  <a:cubicBezTo>
                    <a:pt x="42675" y="70582"/>
                    <a:pt x="129716" y="166875"/>
                    <a:pt x="122111" y="155328"/>
                  </a:cubicBezTo>
                  <a:lnTo>
                    <a:pt x="165260" y="112676"/>
                  </a:lnTo>
                  <a:moveTo>
                    <a:pt x="121606" y="155828"/>
                  </a:moveTo>
                  <a:cubicBezTo>
                    <a:pt x="121606" y="637264"/>
                    <a:pt x="134303" y="1007639"/>
                    <a:pt x="134303" y="1489075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76" name="立方体 275"/>
            <p:cNvSpPr/>
            <p:nvPr/>
          </p:nvSpPr>
          <p:spPr>
            <a:xfrm>
              <a:off x="-16228" y="865125"/>
              <a:ext cx="1909763" cy="152400"/>
            </a:xfrm>
            <a:prstGeom prst="cube">
              <a:avLst>
                <a:gd name="adj" fmla="val 5072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77" name="文本框 2"/>
            <p:cNvSpPr txBox="1">
              <a:spLocks noChangeArrowheads="1"/>
            </p:cNvSpPr>
            <p:nvPr/>
          </p:nvSpPr>
          <p:spPr bwMode="auto">
            <a:xfrm>
              <a:off x="1024285" y="1118473"/>
              <a:ext cx="45593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1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78" name="文本框 2"/>
            <p:cNvSpPr txBox="1">
              <a:spLocks noChangeArrowheads="1"/>
            </p:cNvSpPr>
            <p:nvPr/>
          </p:nvSpPr>
          <p:spPr bwMode="auto">
            <a:xfrm>
              <a:off x="27472" y="572972"/>
              <a:ext cx="51562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2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sp>
          <p:nvSpPr>
            <p:cNvPr id="279" name="文本框 2"/>
            <p:cNvSpPr txBox="1">
              <a:spLocks noChangeArrowheads="1"/>
            </p:cNvSpPr>
            <p:nvPr/>
          </p:nvSpPr>
          <p:spPr bwMode="auto">
            <a:xfrm>
              <a:off x="66716" y="0"/>
              <a:ext cx="515620" cy="306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关节</a:t>
              </a:r>
              <a:r>
                <a:rPr lang="en-US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3</a:t>
              </a:r>
              <a:endParaRPr lang="zh-CN" sz="1050" kern="100">
                <a:effectLst/>
                <a:latin typeface="+mn-lt"/>
                <a:ea typeface="黑体" panose="02010609060101010101" pitchFamily="49" charset="-122"/>
                <a:cs typeface="Calibri"/>
              </a:endParaRPr>
            </a:p>
          </p:txBody>
        </p:sp>
        <p:cxnSp>
          <p:nvCxnSpPr>
            <p:cNvPr id="280" name="直接连接符 279"/>
            <p:cNvCxnSpPr/>
            <p:nvPr/>
          </p:nvCxnSpPr>
          <p:spPr>
            <a:xfrm>
              <a:off x="992890" y="337504"/>
              <a:ext cx="0" cy="2806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文本框 2"/>
            <p:cNvSpPr txBox="1">
              <a:spLocks noChangeArrowheads="1"/>
            </p:cNvSpPr>
            <p:nvPr/>
          </p:nvSpPr>
          <p:spPr bwMode="auto">
            <a:xfrm>
              <a:off x="992890" y="70641"/>
              <a:ext cx="386715" cy="40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36000" tIns="36000" rIns="36000" bIns="36000" anchor="t" anchorCtr="0">
              <a:noAutofit/>
            </a:bodyPr>
            <a:lstStyle/>
            <a:p>
              <a:pPr algn="ctr">
                <a:lnSpc>
                  <a:spcPct val="125000"/>
                </a:lnSpc>
                <a:spcAft>
                  <a:spcPts val="0"/>
                </a:spcAft>
              </a:pPr>
              <a:r>
                <a:rPr lang="zh-CN" sz="1050" kern="100">
                  <a:effectLst/>
                  <a:latin typeface="+mn-lt"/>
                  <a:ea typeface="黑体" panose="02010609060101010101" pitchFamily="49" charset="-122"/>
                  <a:cs typeface="Calibri"/>
                </a:rPr>
                <a:t>末端工具</a:t>
              </a:r>
            </a:p>
          </p:txBody>
        </p:sp>
        <p:grpSp>
          <p:nvGrpSpPr>
            <p:cNvPr id="282" name="组合 281"/>
            <p:cNvGrpSpPr/>
            <p:nvPr/>
          </p:nvGrpSpPr>
          <p:grpSpPr>
            <a:xfrm rot="5400000">
              <a:off x="968320" y="619041"/>
              <a:ext cx="90170" cy="93384"/>
              <a:chOff x="0" y="0"/>
              <a:chExt cx="61696" cy="93384"/>
            </a:xfrm>
          </p:grpSpPr>
          <p:cxnSp>
            <p:nvCxnSpPr>
              <p:cNvPr id="287" name="直接连接符 286"/>
              <p:cNvCxnSpPr/>
              <p:nvPr/>
            </p:nvCxnSpPr>
            <p:spPr>
              <a:xfrm>
                <a:off x="1524" y="70104"/>
                <a:ext cx="596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8" name="组合 287"/>
              <p:cNvGrpSpPr/>
              <p:nvPr/>
            </p:nvGrpSpPr>
            <p:grpSpPr>
              <a:xfrm>
                <a:off x="0" y="0"/>
                <a:ext cx="61696" cy="93384"/>
                <a:chOff x="0" y="0"/>
                <a:chExt cx="61696" cy="93384"/>
              </a:xfrm>
            </p:grpSpPr>
            <p:cxnSp>
              <p:nvCxnSpPr>
                <p:cNvPr id="289" name="直接连接符 288"/>
                <p:cNvCxnSpPr/>
                <p:nvPr/>
              </p:nvCxnSpPr>
              <p:spPr>
                <a:xfrm>
                  <a:off x="0" y="0"/>
                  <a:ext cx="0" cy="933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/>
                <p:cNvCxnSpPr/>
                <p:nvPr/>
              </p:nvCxnSpPr>
              <p:spPr>
                <a:xfrm>
                  <a:off x="2006" y="24063"/>
                  <a:ext cx="5969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/>
                <p:cNvCxnSpPr/>
                <p:nvPr/>
              </p:nvCxnSpPr>
              <p:spPr>
                <a:xfrm>
                  <a:off x="0" y="0"/>
                  <a:ext cx="61595" cy="2476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/>
                <p:cNvCxnSpPr/>
                <p:nvPr/>
              </p:nvCxnSpPr>
              <p:spPr>
                <a:xfrm flipV="1">
                  <a:off x="0" y="69703"/>
                  <a:ext cx="61595" cy="22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3" name="立方体 282"/>
            <p:cNvSpPr/>
            <p:nvPr/>
          </p:nvSpPr>
          <p:spPr>
            <a:xfrm>
              <a:off x="584746" y="824138"/>
              <a:ext cx="180975" cy="94615"/>
            </a:xfrm>
            <a:prstGeom prst="cube">
              <a:avLst>
                <a:gd name="adj" fmla="val 4906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84" name="立方体 283"/>
            <p:cNvSpPr/>
            <p:nvPr/>
          </p:nvSpPr>
          <p:spPr>
            <a:xfrm>
              <a:off x="620066" y="3925"/>
              <a:ext cx="118745" cy="84709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285" name="立方体 284"/>
            <p:cNvSpPr/>
            <p:nvPr/>
          </p:nvSpPr>
          <p:spPr>
            <a:xfrm>
              <a:off x="612217" y="255091"/>
              <a:ext cx="78740" cy="127635"/>
            </a:xfrm>
            <a:prstGeom prst="cube">
              <a:avLst>
                <a:gd name="adj" fmla="val 2128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cxnSp>
          <p:nvCxnSpPr>
            <p:cNvPr id="286" name="直接连接符 285"/>
            <p:cNvCxnSpPr/>
            <p:nvPr/>
          </p:nvCxnSpPr>
          <p:spPr>
            <a:xfrm>
              <a:off x="639688" y="337504"/>
              <a:ext cx="3562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矩形 292"/>
          <p:cNvSpPr/>
          <p:nvPr/>
        </p:nvSpPr>
        <p:spPr>
          <a:xfrm>
            <a:off x="1337499" y="185535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侧视图</a:t>
            </a:r>
            <a:endParaRPr lang="zh-CN" altLang="en-US" sz="20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3049518" y="476228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龙门结构</a:t>
            </a:r>
            <a:endParaRPr lang="zh-CN" altLang="en-US" sz="16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276435" y="300073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十字架结构</a:t>
            </a:r>
            <a:endParaRPr lang="zh-CN" altLang="en-US" sz="16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6" name="Picture 9" descr="HR型折弯机器人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0270" y="1514440"/>
            <a:ext cx="2570321" cy="1696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" name="Picture 5" descr="kp_pic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0282" y="3333504"/>
            <a:ext cx="2233295" cy="1634490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xmlns="" val="19320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4106</TotalTime>
  <Words>3130</Words>
  <Application>Microsoft Office PowerPoint</Application>
  <PresentationFormat>全屏显示(4:3)</PresentationFormat>
  <Paragraphs>500</Paragraphs>
  <Slides>62</Slides>
  <Notes>1</Notes>
  <HiddenSlides>0</HiddenSlides>
  <MMClips>13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5" baseType="lpstr">
      <vt:lpstr>默认设计模板</vt:lpstr>
      <vt:lpstr>BMP 图像</vt:lpstr>
      <vt:lpstr>Equation</vt:lpstr>
      <vt:lpstr>机器人学 第二讲 机器人构型</vt:lpstr>
      <vt:lpstr>机器人构型</vt:lpstr>
      <vt:lpstr>1 基本概念</vt:lpstr>
      <vt:lpstr>1 基本概念</vt:lpstr>
      <vt:lpstr>1 基本概念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3 并联机构</vt:lpstr>
      <vt:lpstr>幻灯片 16</vt:lpstr>
      <vt:lpstr>幻灯片 17</vt:lpstr>
      <vt:lpstr>4 轮式运动机构</vt:lpstr>
      <vt:lpstr>4 轮式运动机构</vt:lpstr>
      <vt:lpstr>4 轮式运动机构</vt:lpstr>
      <vt:lpstr>4 轮式运动机构</vt:lpstr>
      <vt:lpstr>4 轮式运动机构</vt:lpstr>
      <vt:lpstr>4 轮式运动机构</vt:lpstr>
      <vt:lpstr>4 轮式运动机构</vt:lpstr>
      <vt:lpstr>4 轮式运动机构</vt:lpstr>
      <vt:lpstr>4 轮式运动机构</vt:lpstr>
      <vt:lpstr>4 轮式运动机构</vt:lpstr>
      <vt:lpstr>5 复合机构</vt:lpstr>
      <vt:lpstr>5 复合机构</vt:lpstr>
      <vt:lpstr>腿足运动机构</vt:lpstr>
      <vt:lpstr>6 仿生机构</vt:lpstr>
      <vt:lpstr>腿足运动机构</vt:lpstr>
      <vt:lpstr>仿人机器人</vt:lpstr>
      <vt:lpstr>仿人机器人</vt:lpstr>
      <vt:lpstr>仿人机器人</vt:lpstr>
      <vt:lpstr>仿人机器人</vt:lpstr>
      <vt:lpstr>仿人机器人</vt:lpstr>
      <vt:lpstr>仿人机器人</vt:lpstr>
      <vt:lpstr>幻灯片 39</vt:lpstr>
      <vt:lpstr>幻灯片 40</vt:lpstr>
      <vt:lpstr>腿足机器人</vt:lpstr>
      <vt:lpstr>幻灯片 42</vt:lpstr>
      <vt:lpstr>扑翼机构</vt:lpstr>
      <vt:lpstr>幻灯片 44</vt:lpstr>
      <vt:lpstr>幻灯片 45</vt:lpstr>
      <vt:lpstr>扑翼机构</vt:lpstr>
      <vt:lpstr>游动机构</vt:lpstr>
      <vt:lpstr>幻灯片 48</vt:lpstr>
      <vt:lpstr>游动机构</vt:lpstr>
      <vt:lpstr>游动机构</vt:lpstr>
      <vt:lpstr>7 变胞机构</vt:lpstr>
      <vt:lpstr>7 变胞机构</vt:lpstr>
      <vt:lpstr>幻灯片 53</vt:lpstr>
      <vt:lpstr>幻灯片 54</vt:lpstr>
      <vt:lpstr>7 变胞机构</vt:lpstr>
      <vt:lpstr>幻灯片 56</vt:lpstr>
      <vt:lpstr>8 微纳机构</vt:lpstr>
      <vt:lpstr>8 微纳机构</vt:lpstr>
      <vt:lpstr>8 微纳机构</vt:lpstr>
      <vt:lpstr>8 微纳机构</vt:lpstr>
      <vt:lpstr>8 微纳机构</vt:lpstr>
      <vt:lpstr>THANK YOU</vt:lpstr>
    </vt:vector>
  </TitlesOfParts>
  <Company>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机器人学概论</dc:title>
  <dc:creator>xude</dc:creator>
  <cp:lastModifiedBy>xude</cp:lastModifiedBy>
  <cp:revision>284</cp:revision>
  <dcterms:created xsi:type="dcterms:W3CDTF">2002-09-15T12:11:34Z</dcterms:created>
  <dcterms:modified xsi:type="dcterms:W3CDTF">2019-08-27T01:08:33Z</dcterms:modified>
</cp:coreProperties>
</file>